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4" r:id="rId28"/>
    <p:sldId id="285" r:id="rId29"/>
    <p:sldId id="287" r:id="rId30"/>
    <p:sldId id="289" r:id="rId31"/>
    <p:sldId id="290" r:id="rId32"/>
    <p:sldId id="291" r:id="rId33"/>
    <p:sldId id="293" r:id="rId34"/>
    <p:sldId id="294" r:id="rId35"/>
    <p:sldId id="303" r:id="rId36"/>
    <p:sldId id="304" r:id="rId37"/>
    <p:sldId id="305" r:id="rId38"/>
    <p:sldId id="307" r:id="rId39"/>
    <p:sldId id="310" r:id="rId40"/>
    <p:sldId id="311" r:id="rId41"/>
    <p:sldId id="312" r:id="rId42"/>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44" d="100"/>
          <a:sy n="144" d="100"/>
        </p:scale>
        <p:origin x="-684" y="-96"/>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image" Target="../media/image11.wmf"/><Relationship Id="rId1" Type="http://schemas.openxmlformats.org/officeDocument/2006/relationships/image" Target="../media/image10.wmf"/><Relationship Id="rId4" Type="http://schemas.openxmlformats.org/officeDocument/2006/relationships/image" Target="../media/image13.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16.wmf"/><Relationship Id="rId1" Type="http://schemas.openxmlformats.org/officeDocument/2006/relationships/image" Target="../media/image15.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20.wmf"/><Relationship Id="rId7" Type="http://schemas.openxmlformats.org/officeDocument/2006/relationships/image" Target="../media/image24.wmf"/><Relationship Id="rId2" Type="http://schemas.openxmlformats.org/officeDocument/2006/relationships/image" Target="../media/image19.wmf"/><Relationship Id="rId1" Type="http://schemas.openxmlformats.org/officeDocument/2006/relationships/image" Target="../media/image18.wmf"/><Relationship Id="rId6" Type="http://schemas.openxmlformats.org/officeDocument/2006/relationships/image" Target="../media/image23.wmf"/><Relationship Id="rId5" Type="http://schemas.openxmlformats.org/officeDocument/2006/relationships/image" Target="../media/image22.wmf"/><Relationship Id="rId4" Type="http://schemas.openxmlformats.org/officeDocument/2006/relationships/image" Target="../media/image21.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2021/1/9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2021/1/9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2021/1/9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2021/1/9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2021/1/9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2021/1/9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2021/1/9</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8" Type="http://schemas.openxmlformats.org/officeDocument/2006/relationships/oleObject" Target="../embeddings/oleObject4.bin"/><Relationship Id="rId3" Type="http://schemas.openxmlformats.org/officeDocument/2006/relationships/image" Target="../media/image7.png"/><Relationship Id="rId7" Type="http://schemas.openxmlformats.org/officeDocument/2006/relationships/image" Target="../media/image11.wmf"/><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oleObject" Target="../embeddings/oleObject3.bin"/><Relationship Id="rId11" Type="http://schemas.openxmlformats.org/officeDocument/2006/relationships/image" Target="../media/image13.wmf"/><Relationship Id="rId5" Type="http://schemas.openxmlformats.org/officeDocument/2006/relationships/image" Target="../media/image10.wmf"/><Relationship Id="rId10" Type="http://schemas.openxmlformats.org/officeDocument/2006/relationships/oleObject" Target="../embeddings/oleObject5.bin"/><Relationship Id="rId4" Type="http://schemas.openxmlformats.org/officeDocument/2006/relationships/oleObject" Target="../embeddings/oleObject2.bin"/><Relationship Id="rId9" Type="http://schemas.openxmlformats.org/officeDocument/2006/relationships/image" Target="../media/image12.wmf"/></Relationships>
</file>

<file path=ppt/slides/_rels/slide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6.wmf"/><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oleObject" Target="../embeddings/oleObject7.bin"/><Relationship Id="rId5" Type="http://schemas.openxmlformats.org/officeDocument/2006/relationships/image" Target="../media/image15.wmf"/><Relationship Id="rId4" Type="http://schemas.openxmlformats.org/officeDocument/2006/relationships/oleObject" Target="../embeddings/oleObject6.bin"/></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8" Type="http://schemas.openxmlformats.org/officeDocument/2006/relationships/oleObject" Target="../embeddings/oleObject10.bin"/><Relationship Id="rId13" Type="http://schemas.openxmlformats.org/officeDocument/2006/relationships/image" Target="../media/image22.wmf"/><Relationship Id="rId3" Type="http://schemas.openxmlformats.org/officeDocument/2006/relationships/image" Target="../media/image7.png"/><Relationship Id="rId7" Type="http://schemas.openxmlformats.org/officeDocument/2006/relationships/image" Target="../media/image19.wmf"/><Relationship Id="rId12" Type="http://schemas.openxmlformats.org/officeDocument/2006/relationships/oleObject" Target="../embeddings/oleObject12.bin"/><Relationship Id="rId17" Type="http://schemas.openxmlformats.org/officeDocument/2006/relationships/image" Target="../media/image24.wmf"/><Relationship Id="rId2" Type="http://schemas.openxmlformats.org/officeDocument/2006/relationships/slideLayout" Target="../slideLayouts/slideLayout7.xml"/><Relationship Id="rId16" Type="http://schemas.openxmlformats.org/officeDocument/2006/relationships/oleObject" Target="../embeddings/oleObject14.bin"/><Relationship Id="rId1" Type="http://schemas.openxmlformats.org/officeDocument/2006/relationships/vmlDrawing" Target="../drawings/vmlDrawing4.vml"/><Relationship Id="rId6" Type="http://schemas.openxmlformats.org/officeDocument/2006/relationships/oleObject" Target="../embeddings/oleObject9.bin"/><Relationship Id="rId11" Type="http://schemas.openxmlformats.org/officeDocument/2006/relationships/image" Target="../media/image21.wmf"/><Relationship Id="rId5" Type="http://schemas.openxmlformats.org/officeDocument/2006/relationships/image" Target="../media/image18.wmf"/><Relationship Id="rId15" Type="http://schemas.openxmlformats.org/officeDocument/2006/relationships/image" Target="../media/image23.wmf"/><Relationship Id="rId10" Type="http://schemas.openxmlformats.org/officeDocument/2006/relationships/oleObject" Target="../embeddings/oleObject11.bin"/><Relationship Id="rId4" Type="http://schemas.openxmlformats.org/officeDocument/2006/relationships/oleObject" Target="../embeddings/oleObject8.bin"/><Relationship Id="rId9" Type="http://schemas.openxmlformats.org/officeDocument/2006/relationships/image" Target="../media/image20.wmf"/><Relationship Id="rId14" Type="http://schemas.openxmlformats.org/officeDocument/2006/relationships/oleObject" Target="../embeddings/oleObject13.bin"/></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5" Type="http://schemas.openxmlformats.org/officeDocument/2006/relationships/image" Target="../media/image2.png"/><Relationship Id="rId4" Type="http://schemas.openxmlformats.org/officeDocument/2006/relationships/image" Target="../media/image3.wmf"/></Relationships>
</file>

<file path=ppt/slides/_rels/slide3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40"/>
          <p:cNvSpPr/>
          <p:nvPr/>
        </p:nvSpPr>
        <p:spPr>
          <a:xfrm>
            <a:off x="179512" y="699542"/>
            <a:ext cx="8728834" cy="707886"/>
          </a:xfrm>
          <a:prstGeom prst="rect">
            <a:avLst/>
          </a:prstGeom>
          <a:ln w="12700">
            <a:miter lim="400000"/>
          </a:ln>
          <a:effectLst>
            <a:outerShdw blurRad="50800" dist="38100" dir="5400000" algn="t" rotWithShape="0">
              <a:prstClr val="black">
                <a:alpha val="40000"/>
              </a:prstClr>
            </a:outerShdw>
          </a:effectLst>
        </p:spPr>
        <p:txBody>
          <a:bodyPr wrap="square" lIns="45719" rIns="45719">
            <a:spAutoFit/>
          </a:bodyPr>
          <a:lstStyle>
            <a:lvl1pPr>
              <a:defRPr sz="3600">
                <a:solidFill>
                  <a:srgbClr val="B61C22"/>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lvl="0" algn="ctr">
              <a:lnSpc>
                <a:spcPct val="150000"/>
              </a:lnSpc>
              <a:defRPr sz="1800">
                <a:solidFill>
                  <a:srgbClr val="000000"/>
                </a:solidFill>
              </a:defRPr>
            </a:pPr>
            <a:r>
              <a:rPr lang="en-US" altLang="zh-CN" sz="4000" b="1" baseline="-25000" dirty="0" smtClean="0">
                <a:solidFill>
                  <a:schemeClr val="accent5">
                    <a:lumMod val="50000"/>
                  </a:schemeClr>
                </a:solidFill>
              </a:rPr>
              <a:t>2020-2021</a:t>
            </a:r>
            <a:r>
              <a:rPr lang="zh-CN" altLang="en-US" sz="4000" b="1" baseline="-25000" dirty="0" smtClean="0">
                <a:solidFill>
                  <a:schemeClr val="accent5">
                    <a:lumMod val="50000"/>
                  </a:schemeClr>
                </a:solidFill>
              </a:rPr>
              <a:t>学</a:t>
            </a:r>
            <a:r>
              <a:rPr lang="zh-CN" altLang="en-US" sz="4000" b="1" baseline="-25000" dirty="0">
                <a:solidFill>
                  <a:schemeClr val="accent5">
                    <a:lumMod val="50000"/>
                  </a:schemeClr>
                </a:solidFill>
              </a:rPr>
              <a:t>年人教</a:t>
            </a:r>
            <a:r>
              <a:rPr lang="zh-CN" altLang="en-US" sz="4000" b="1" baseline="-25000" dirty="0" smtClean="0">
                <a:solidFill>
                  <a:schemeClr val="accent5">
                    <a:lumMod val="50000"/>
                  </a:schemeClr>
                </a:solidFill>
              </a:rPr>
              <a:t>版八年级物理单元同步讲、析与提高</a:t>
            </a:r>
            <a:endParaRPr lang="zh-CN" altLang="en-US" sz="1200" b="1" baseline="-25000" dirty="0" smtClean="0">
              <a:solidFill>
                <a:schemeClr val="accent5">
                  <a:lumMod val="50000"/>
                </a:schemeClr>
              </a:solidFill>
            </a:endParaRPr>
          </a:p>
        </p:txBody>
      </p:sp>
      <p:sp>
        <p:nvSpPr>
          <p:cNvPr id="4" name="Shape 40"/>
          <p:cNvSpPr/>
          <p:nvPr/>
        </p:nvSpPr>
        <p:spPr>
          <a:xfrm>
            <a:off x="2411760" y="2571750"/>
            <a:ext cx="4536504" cy="830997"/>
          </a:xfrm>
          <a:prstGeom prst="rect">
            <a:avLst/>
          </a:prstGeom>
          <a:ln w="12700">
            <a:miter lim="400000"/>
          </a:ln>
        </p:spPr>
        <p:txBody>
          <a:bodyPr wrap="square" lIns="45719" rIns="45719">
            <a:spAutoFit/>
          </a:bodyPr>
          <a:lstStyle>
            <a:lvl1pPr>
              <a:defRPr sz="3600">
                <a:solidFill>
                  <a:srgbClr val="B61C22"/>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lvl="0">
              <a:defRPr sz="1800">
                <a:solidFill>
                  <a:srgbClr val="000000"/>
                </a:solidFill>
              </a:defRPr>
            </a:pPr>
            <a:r>
              <a:rPr lang="zh-CN" altLang="en-US" sz="7200" b="1" baseline="-25000" dirty="0">
                <a:solidFill>
                  <a:srgbClr val="FF0000"/>
                </a:solidFill>
                <a:effectLst>
                  <a:outerShdw blurRad="38100" dist="38100" dir="2700000" algn="tl">
                    <a:srgbClr val="000000">
                      <a:alpha val="43137"/>
                    </a:srgbClr>
                  </a:outerShdw>
                </a:effectLst>
              </a:rPr>
              <a:t>第九章</a:t>
            </a:r>
            <a:r>
              <a:rPr lang="en-US" altLang="zh-CN" sz="7200" b="1" baseline="-25000" dirty="0">
                <a:solidFill>
                  <a:srgbClr val="FF0000"/>
                </a:solidFill>
                <a:effectLst>
                  <a:outerShdw blurRad="38100" dist="38100" dir="2700000" algn="tl">
                    <a:srgbClr val="000000">
                      <a:alpha val="43137"/>
                    </a:srgbClr>
                  </a:outerShdw>
                </a:effectLst>
              </a:rPr>
              <a:t>  </a:t>
            </a:r>
            <a:r>
              <a:rPr lang="zh-CN" altLang="en-US" sz="7200" b="1" baseline="-25000" dirty="0">
                <a:solidFill>
                  <a:srgbClr val="FF0000"/>
                </a:solidFill>
                <a:effectLst>
                  <a:outerShdw blurRad="38100" dist="38100" dir="2700000" algn="tl">
                    <a:srgbClr val="000000">
                      <a:alpha val="43137"/>
                    </a:srgbClr>
                  </a:outerShdw>
                </a:effectLst>
              </a:rPr>
              <a:t>压强</a:t>
            </a:r>
          </a:p>
        </p:txBody>
      </p:sp>
    </p:spTree>
    <p:extLst>
      <p:ext uri="{BB962C8B-B14F-4D97-AF65-F5344CB8AC3E}">
        <p14:creationId xmlns:p14="http://schemas.microsoft.com/office/powerpoint/2010/main" val="1215426790"/>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1" fill="hold" grpId="0" nodeType="clickEffect">
                                  <p:stCondLst>
                                    <p:cond delay="0"/>
                                  </p:stCondLst>
                                  <p:childTnLst>
                                    <p:set>
                                      <p:cBhvr>
                                        <p:cTn id="6" dur="1000"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ppt_x"/>
                                          </p:val>
                                        </p:tav>
                                        <p:tav tm="100000">
                                          <p:val>
                                            <p:strVal val="#ppt_x"/>
                                          </p:val>
                                        </p:tav>
                                      </p:tavLst>
                                    </p:anim>
                                    <p:anim calcmode="lin" valueType="num">
                                      <p:cBhvr additive="base">
                                        <p:cTn id="8" dur="1000" fill="hold"/>
                                        <p:tgtEl>
                                          <p:spTgt spid="5"/>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grpId="0" nodeType="clickEffect">
                                  <p:stCondLst>
                                    <p:cond delay="0"/>
                                  </p:stCondLst>
                                  <p:childTnLst>
                                    <p:set>
                                      <p:cBhvr>
                                        <p:cTn id="12" dur="1000" fill="hold">
                                          <p:stCondLst>
                                            <p:cond delay="0"/>
                                          </p:stCondLst>
                                        </p:cTn>
                                        <p:tgtEl>
                                          <p:spTgt spid="4"/>
                                        </p:tgtEl>
                                        <p:attrNameLst>
                                          <p:attrName>style.visibility</p:attrName>
                                        </p:attrNameLst>
                                      </p:cBhvr>
                                      <p:to>
                                        <p:strVal val="visible"/>
                                      </p:to>
                                    </p:set>
                                    <p:animEffect transition="in" filter="checkerboard(across)">
                                      <p:cBhvr>
                                        <p:cTn id="13"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6222"/>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2</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2676526" y="450056"/>
            <a:ext cx="3004185" cy="369212"/>
          </a:xfrm>
          <a:prstGeom prst="rect">
            <a:avLst/>
          </a:prstGeom>
          <a:noFill/>
          <a:ln w="9525">
            <a:noFill/>
          </a:ln>
        </p:spPr>
        <p:txBody>
          <a:bodyPr wrap="square">
            <a:spAutoFit/>
          </a:bodyPr>
          <a:lstStyle/>
          <a:p>
            <a:pPr marL="0" indent="0" algn="l" eaLnBrk="1" fontAlgn="auto" latinLnBrk="0" hangingPunct="1"/>
            <a:r>
              <a:rPr lang="zh-CN" sz="1800" b="1">
                <a:solidFill>
                  <a:srgbClr val="0000FF"/>
                </a:solidFill>
                <a:latin typeface="微软雅黑" panose="020B0503020204020204" charset="-122"/>
                <a:ea typeface="微软雅黑" panose="020B0503020204020204" charset="-122"/>
              </a:rPr>
              <a:t>考点一、压力和压强的概念</a:t>
            </a:r>
            <a:endParaRPr lang="zh-CN" altLang="en-US" sz="1800" b="1">
              <a:solidFill>
                <a:srgbClr val="0000FF"/>
              </a:solidFill>
              <a:latin typeface="微软雅黑" panose="020B0503020204020204" charset="-122"/>
              <a:ea typeface="微软雅黑" panose="020B0503020204020204" charset="-122"/>
            </a:endParaRPr>
          </a:p>
        </p:txBody>
      </p:sp>
      <p:sp>
        <p:nvSpPr>
          <p:cNvPr id="3" name="文本框 2"/>
          <p:cNvSpPr txBox="1"/>
          <p:nvPr/>
        </p:nvSpPr>
        <p:spPr>
          <a:xfrm>
            <a:off x="327025" y="1000691"/>
            <a:ext cx="8723630" cy="4164453"/>
          </a:xfrm>
          <a:prstGeom prst="rect">
            <a:avLst/>
          </a:prstGeom>
          <a:noFill/>
          <a:ln w="9525">
            <a:noFill/>
          </a:ln>
        </p:spPr>
        <p:txBody>
          <a:bodyPr wrap="square">
            <a:spAutoFit/>
          </a:bodyPr>
          <a:lstStyle/>
          <a:p>
            <a:pPr marL="0" indent="0" algn="l" eaLnBrk="1" fontAlgn="auto" latinLnBrk="0" hangingPunct="1">
              <a:lnSpc>
                <a:spcPct val="150000"/>
              </a:lnSpc>
            </a:pPr>
            <a:r>
              <a:rPr lang="zh-CN" sz="1600" b="0">
                <a:latin typeface="微软雅黑" panose="020B0503020204020204" charset="-122"/>
                <a:ea typeface="微软雅黑" panose="020B0503020204020204" charset="-122"/>
                <a:cs typeface="微软雅黑" panose="020B0503020204020204" charset="-122"/>
              </a:rPr>
              <a:t>压力、压强的概念属于基本概念，也是学习本章的基础。所以，压力和压强的概念在本章中具有非常重要的地位。因为是新的概念，学生在开始学习时有时感觉无从下手，有时理解起来也很抽象，但只要学生能抓住其主要问题和知识点，对本节的学习是能够很好掌握的。</a:t>
            </a:r>
          </a:p>
          <a:p>
            <a:pPr marL="0" indent="0" algn="l" eaLnBrk="1" fontAlgn="auto" latinLnBrk="0" hangingPunct="1">
              <a:lnSpc>
                <a:spcPct val="150000"/>
              </a:lnSpc>
            </a:pPr>
            <a:r>
              <a:rPr lang="zh-CN" sz="1600" b="0">
                <a:latin typeface="微软雅黑" panose="020B0503020204020204" charset="-122"/>
                <a:ea typeface="微软雅黑" panose="020B0503020204020204" charset="-122"/>
                <a:cs typeface="微软雅黑" panose="020B0503020204020204" charset="-122"/>
              </a:rPr>
              <a:t>本考点有压力和压强的基本概念、压强的应用和压强的简单计算。在本节复习中，大家一定要注意以下几个方面问题：一、对压力和压强的正确理解；二、压强的应用。在历年中考中，对“压强”的考查主要有以下几个方面：（1）压强的应用：利用生活中常见的例子，考查学生对压强概念的理解程度；常见的是增大或减小压强的例子，此类问题也是常考热点；（2）压强的简单计算：属于简单计算题，主要考查学生对压强概念、单位的掌握程度。</a:t>
            </a:r>
          </a:p>
          <a:p>
            <a:pPr marL="0" indent="0" algn="l" eaLnBrk="1" fontAlgn="auto" latinLnBrk="0" hangingPunct="1">
              <a:lnSpc>
                <a:spcPct val="150000"/>
              </a:lnSpc>
            </a:pPr>
            <a:r>
              <a:rPr lang="zh-CN" sz="1600" b="0">
                <a:latin typeface="微软雅黑" panose="020B0503020204020204" charset="-122"/>
                <a:ea typeface="微软雅黑" panose="020B0503020204020204" charset="-122"/>
                <a:cs typeface="微软雅黑" panose="020B0503020204020204" charset="-122"/>
              </a:rPr>
              <a:t>本考点在中考中出现的概率较高，有时以一个考题出现，更多的是与本章其他知识点结合组成一个题目。中考主要题型以选择题、填空题为主，更多的是选择题。选择题以考查压强的概念居多，填空题以简单计算居多。</a:t>
            </a:r>
          </a:p>
        </p:txBody>
      </p:sp>
      <p:pic>
        <p:nvPicPr>
          <p:cNvPr id="7" name="图片 -2147482561" descr="图片2"/>
          <p:cNvPicPr>
            <a:picLocks noChangeAspect="1"/>
          </p:cNvPicPr>
          <p:nvPr/>
        </p:nvPicPr>
        <p:blipFill>
          <a:blip r:embed="rId2"/>
          <a:stretch>
            <a:fillRect/>
          </a:stretch>
        </p:blipFill>
        <p:spPr>
          <a:xfrm>
            <a:off x="1065531" y="73842"/>
            <a:ext cx="1285875" cy="760067"/>
          </a:xfrm>
          <a:prstGeom prst="rect">
            <a:avLst/>
          </a:prstGeom>
          <a:noFill/>
          <a:ln w="9525">
            <a:noFill/>
          </a:ln>
        </p:spPr>
      </p:pic>
    </p:spTree>
    <p:extLst>
      <p:ext uri="{BB962C8B-B14F-4D97-AF65-F5344CB8AC3E}">
        <p14:creationId xmlns:p14="http://schemas.microsoft.com/office/powerpoint/2010/main" val="2850487672"/>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5" presetClass="entr" presetSubtype="10" fill="hold" nodeType="clickEffect">
                                  <p:stCondLst>
                                    <p:cond delay="0"/>
                                  </p:stCondLst>
                                  <p:childTnLst>
                                    <p:set>
                                      <p:cBhvr>
                                        <p:cTn id="12"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13" dur="1000"/>
                                        <p:tgtEl>
                                          <p:spTgt spid="3">
                                            <p:txEl>
                                              <p:pRg st="1" end="1"/>
                                            </p:txEl>
                                          </p:spTgt>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5" presetClass="entr" presetSubtype="10" fill="hold" nodeType="clickEffect">
                                  <p:stCondLst>
                                    <p:cond delay="0"/>
                                  </p:stCondLst>
                                  <p:childTnLst>
                                    <p:set>
                                      <p:cBhvr>
                                        <p:cTn id="18" dur="1000" fill="hold">
                                          <p:stCondLst>
                                            <p:cond delay="0"/>
                                          </p:stCondLst>
                                        </p:cTn>
                                        <p:tgtEl>
                                          <p:spTgt spid="3">
                                            <p:txEl>
                                              <p:pRg st="2" end="2"/>
                                            </p:txEl>
                                          </p:spTgt>
                                        </p:tgtEl>
                                        <p:attrNameLst>
                                          <p:attrName>style.visibility</p:attrName>
                                        </p:attrNameLst>
                                      </p:cBhvr>
                                      <p:to>
                                        <p:strVal val="visible"/>
                                      </p:to>
                                    </p:set>
                                    <p:animEffect transition="in" filter="checkerboard(across)">
                                      <p:cBhvr>
                                        <p:cTn id="19"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6222"/>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2</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2676526" y="450056"/>
            <a:ext cx="2884805" cy="369212"/>
          </a:xfrm>
          <a:prstGeom prst="rect">
            <a:avLst/>
          </a:prstGeom>
          <a:noFill/>
          <a:ln w="9525">
            <a:noFill/>
          </a:ln>
        </p:spPr>
        <p:txBody>
          <a:bodyPr wrap="square">
            <a:spAutoFit/>
          </a:bodyPr>
          <a:lstStyle/>
          <a:p>
            <a:pPr marL="0" indent="0" algn="l" eaLnBrk="1" fontAlgn="auto" latinLnBrk="0" hangingPunct="1"/>
            <a:r>
              <a:rPr lang="zh-CN" sz="1800" b="1">
                <a:solidFill>
                  <a:srgbClr val="0000FF"/>
                </a:solidFill>
                <a:latin typeface="微软雅黑" panose="020B0503020204020204" charset="-122"/>
                <a:ea typeface="微软雅黑" panose="020B0503020204020204" charset="-122"/>
              </a:rPr>
              <a:t>考点一、压力和压强概念</a:t>
            </a:r>
            <a:endParaRPr lang="zh-CN" altLang="en-US" sz="1800" b="1">
              <a:solidFill>
                <a:srgbClr val="0000FF"/>
              </a:solidFill>
              <a:latin typeface="微软雅黑" panose="020B0503020204020204" charset="-122"/>
              <a:ea typeface="微软雅黑" panose="020B0503020204020204" charset="-122"/>
            </a:endParaRPr>
          </a:p>
        </p:txBody>
      </p:sp>
      <p:sp>
        <p:nvSpPr>
          <p:cNvPr id="4" name="文本框 3"/>
          <p:cNvSpPr txBox="1"/>
          <p:nvPr/>
        </p:nvSpPr>
        <p:spPr>
          <a:xfrm>
            <a:off x="327026" y="1000691"/>
            <a:ext cx="8679815" cy="507984"/>
          </a:xfrm>
          <a:prstGeom prst="rect">
            <a:avLst/>
          </a:prstGeom>
          <a:noFill/>
          <a:ln w="9525">
            <a:noFill/>
          </a:ln>
        </p:spPr>
        <p:txBody>
          <a:bodyPr wrap="square">
            <a:spAutoFit/>
          </a:bodyPr>
          <a:lstStyle/>
          <a:p>
            <a:pPr marL="0" indent="0" algn="l" eaLnBrk="1" fontAlgn="auto" latinLnBrk="0" hangingPunct="1">
              <a:lnSpc>
                <a:spcPct val="150000"/>
              </a:lnSpc>
            </a:pPr>
            <a:r>
              <a:rPr lang="zh-CN" sz="1800" b="1">
                <a:solidFill>
                  <a:srgbClr val="1116CC"/>
                </a:solidFill>
                <a:latin typeface="微软雅黑" panose="020B0503020204020204" charset="-122"/>
                <a:ea typeface="微软雅黑" panose="020B0503020204020204" charset="-122"/>
                <a:cs typeface="微软雅黑" panose="020B0503020204020204" charset="-122"/>
              </a:rPr>
              <a:t>典例一</a:t>
            </a:r>
            <a:r>
              <a:rPr lang="zh-CN" sz="1800" b="1">
                <a:latin typeface="微软雅黑" panose="020B0503020204020204" charset="-122"/>
                <a:ea typeface="微软雅黑" panose="020B0503020204020204" charset="-122"/>
                <a:cs typeface="微软雅黑" panose="020B0503020204020204" charset="-122"/>
              </a:rPr>
              <a:t>：</a:t>
            </a:r>
            <a:r>
              <a:rPr sz="1800" b="1">
                <a:latin typeface="微软雅黑" panose="020B0503020204020204" charset="-122"/>
                <a:ea typeface="微软雅黑" panose="020B0503020204020204" charset="-122"/>
                <a:cs typeface="微软雅黑" panose="020B0503020204020204" charset="-122"/>
              </a:rPr>
              <a:t>（2020·四川乐山）</a:t>
            </a:r>
            <a:r>
              <a:rPr sz="1800">
                <a:latin typeface="微软雅黑" panose="020B0503020204020204" charset="-122"/>
                <a:ea typeface="微软雅黑" panose="020B0503020204020204" charset="-122"/>
                <a:cs typeface="微软雅黑" panose="020B0503020204020204" charset="-122"/>
              </a:rPr>
              <a:t>下列实例中，属于减小压强的是（　　）。</a:t>
            </a:r>
          </a:p>
        </p:txBody>
      </p:sp>
      <p:pic>
        <p:nvPicPr>
          <p:cNvPr id="14" name="图片 -2147482561" descr="图片2"/>
          <p:cNvPicPr>
            <a:picLocks noChangeAspect="1"/>
          </p:cNvPicPr>
          <p:nvPr/>
        </p:nvPicPr>
        <p:blipFill>
          <a:blip r:embed="rId2"/>
          <a:stretch>
            <a:fillRect/>
          </a:stretch>
        </p:blipFill>
        <p:spPr>
          <a:xfrm>
            <a:off x="1065531" y="73842"/>
            <a:ext cx="1285875" cy="760067"/>
          </a:xfrm>
          <a:prstGeom prst="rect">
            <a:avLst/>
          </a:prstGeom>
          <a:noFill/>
          <a:ln w="9525">
            <a:noFill/>
          </a:ln>
        </p:spPr>
      </p:pic>
      <p:pic>
        <p:nvPicPr>
          <p:cNvPr id="2" name="图片 -2147481932"/>
          <p:cNvPicPr>
            <a:picLocks noChangeAspect="1"/>
          </p:cNvPicPr>
          <p:nvPr/>
        </p:nvPicPr>
        <p:blipFill>
          <a:blip r:embed="rId3"/>
          <a:stretch>
            <a:fillRect/>
          </a:stretch>
        </p:blipFill>
        <p:spPr>
          <a:xfrm>
            <a:off x="1618615" y="1805318"/>
            <a:ext cx="5755640" cy="2797096"/>
          </a:xfrm>
          <a:prstGeom prst="rect">
            <a:avLst/>
          </a:prstGeom>
          <a:noFill/>
          <a:ln w="9525">
            <a:noFill/>
          </a:ln>
        </p:spPr>
      </p:pic>
    </p:spTree>
    <p:extLst>
      <p:ext uri="{BB962C8B-B14F-4D97-AF65-F5344CB8AC3E}">
        <p14:creationId xmlns:p14="http://schemas.microsoft.com/office/powerpoint/2010/main" val="1709986601"/>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4"/>
                                        </p:tgtEl>
                                        <p:attrNameLst>
                                          <p:attrName>style.visibility</p:attrName>
                                        </p:attrNameLst>
                                      </p:cBhvr>
                                      <p:to>
                                        <p:strVal val="visible"/>
                                      </p:to>
                                    </p:set>
                                    <p:animEffect transition="in" filter="checkerboard(across)">
                                      <p:cBhvr>
                                        <p:cTn id="7" dur="10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5" presetClass="entr" presetSubtype="10" fill="hold" nodeType="clickEffect">
                                  <p:stCondLst>
                                    <p:cond delay="0"/>
                                  </p:stCondLst>
                                  <p:childTnLst>
                                    <p:set>
                                      <p:cBhvr>
                                        <p:cTn id="12" dur="1000" fill="hold">
                                          <p:stCondLst>
                                            <p:cond delay="0"/>
                                          </p:stCondLst>
                                        </p:cTn>
                                        <p:tgtEl>
                                          <p:spTgt spid="2"/>
                                        </p:tgtEl>
                                        <p:attrNameLst>
                                          <p:attrName>style.visibility</p:attrName>
                                        </p:attrNameLst>
                                      </p:cBhvr>
                                      <p:to>
                                        <p:strVal val="visible"/>
                                      </p:to>
                                    </p:set>
                                    <p:animEffect transition="in" filter="checkerboard(across)">
                                      <p:cBhvr>
                                        <p:cTn id="13"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6222"/>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2</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2676526" y="450056"/>
            <a:ext cx="2884805" cy="369212"/>
          </a:xfrm>
          <a:prstGeom prst="rect">
            <a:avLst/>
          </a:prstGeom>
          <a:noFill/>
          <a:ln w="9525">
            <a:noFill/>
          </a:ln>
        </p:spPr>
        <p:txBody>
          <a:bodyPr wrap="square">
            <a:spAutoFit/>
          </a:bodyPr>
          <a:lstStyle/>
          <a:p>
            <a:pPr marL="0" indent="0" algn="l" eaLnBrk="1" fontAlgn="auto" latinLnBrk="0" hangingPunct="1"/>
            <a:r>
              <a:rPr lang="zh-CN" sz="1800" b="1">
                <a:solidFill>
                  <a:srgbClr val="0000FF"/>
                </a:solidFill>
                <a:latin typeface="微软雅黑" panose="020B0503020204020204" charset="-122"/>
                <a:ea typeface="微软雅黑" panose="020B0503020204020204" charset="-122"/>
              </a:rPr>
              <a:t>考点一、压力和压强概念</a:t>
            </a:r>
            <a:endParaRPr lang="zh-CN" altLang="en-US" sz="1800" b="1">
              <a:solidFill>
                <a:srgbClr val="0000FF"/>
              </a:solidFill>
              <a:latin typeface="微软雅黑" panose="020B0503020204020204" charset="-122"/>
              <a:ea typeface="微软雅黑" panose="020B0503020204020204" charset="-122"/>
            </a:endParaRPr>
          </a:p>
        </p:txBody>
      </p:sp>
      <p:sp>
        <p:nvSpPr>
          <p:cNvPr id="9" name="文本框 8"/>
          <p:cNvSpPr txBox="1"/>
          <p:nvPr/>
        </p:nvSpPr>
        <p:spPr>
          <a:xfrm>
            <a:off x="327026" y="1184024"/>
            <a:ext cx="8668385" cy="3840438"/>
          </a:xfrm>
          <a:prstGeom prst="rect">
            <a:avLst/>
          </a:prstGeom>
          <a:noFill/>
          <a:ln w="9525">
            <a:noFill/>
          </a:ln>
        </p:spPr>
        <p:txBody>
          <a:bodyPr wrap="square">
            <a:spAutoFit/>
          </a:bodyPr>
          <a:lstStyle/>
          <a:p>
            <a:pPr marL="0" indent="0" algn="l" eaLnBrk="1" fontAlgn="auto" latinLnBrk="0" hangingPunct="1">
              <a:lnSpc>
                <a:spcPct val="150000"/>
              </a:lnSpc>
            </a:pPr>
            <a:r>
              <a:rPr sz="1800" b="0">
                <a:solidFill>
                  <a:srgbClr val="FF0000"/>
                </a:solidFill>
                <a:latin typeface="微软雅黑" panose="020B0503020204020204" charset="-122"/>
                <a:ea typeface="微软雅黑" panose="020B0503020204020204" charset="-122"/>
                <a:cs typeface="微软雅黑" panose="020B0503020204020204" charset="-122"/>
              </a:rPr>
              <a:t>【答案】B。</a:t>
            </a:r>
          </a:p>
          <a:p>
            <a:pPr marL="0" indent="0" algn="l" eaLnBrk="1" fontAlgn="auto" latinLnBrk="0" hangingPunct="1">
              <a:lnSpc>
                <a:spcPct val="150000"/>
              </a:lnSpc>
            </a:pPr>
            <a:r>
              <a:rPr sz="1800" b="0">
                <a:solidFill>
                  <a:srgbClr val="FF0000"/>
                </a:solidFill>
                <a:latin typeface="微软雅黑" panose="020B0503020204020204" charset="-122"/>
                <a:ea typeface="微软雅黑" panose="020B0503020204020204" charset="-122"/>
                <a:cs typeface="微软雅黑" panose="020B0503020204020204" charset="-122"/>
              </a:rPr>
              <a:t>【解析】A．篆刻刀很锋利，是在压力一定时，通过减小受力面积来增大压强；故A不合题意；</a:t>
            </a:r>
          </a:p>
          <a:p>
            <a:pPr marL="0" indent="0" algn="l" eaLnBrk="1" fontAlgn="auto" latinLnBrk="0" hangingPunct="1">
              <a:lnSpc>
                <a:spcPct val="150000"/>
              </a:lnSpc>
            </a:pPr>
            <a:r>
              <a:rPr sz="1800" b="0">
                <a:solidFill>
                  <a:srgbClr val="FF0000"/>
                </a:solidFill>
                <a:latin typeface="微软雅黑" panose="020B0503020204020204" charset="-122"/>
                <a:ea typeface="微软雅黑" panose="020B0503020204020204" charset="-122"/>
                <a:cs typeface="微软雅黑" panose="020B0503020204020204" charset="-122"/>
              </a:rPr>
              <a:t>B．骆驼宽大的脚掌，是在压力一定时，通过增大受力面积来减小压强，故B符合题意；</a:t>
            </a:r>
          </a:p>
          <a:p>
            <a:pPr marL="0" indent="0" algn="l" eaLnBrk="1" fontAlgn="auto" latinLnBrk="0" hangingPunct="1">
              <a:lnSpc>
                <a:spcPct val="150000"/>
              </a:lnSpc>
            </a:pPr>
            <a:r>
              <a:rPr sz="1800" b="0">
                <a:solidFill>
                  <a:srgbClr val="FF0000"/>
                </a:solidFill>
                <a:latin typeface="微软雅黑" panose="020B0503020204020204" charset="-122"/>
                <a:ea typeface="微软雅黑" panose="020B0503020204020204" charset="-122"/>
                <a:cs typeface="微软雅黑" panose="020B0503020204020204" charset="-122"/>
              </a:rPr>
              <a:t>C．注射器的针头很尖，是在压力一定时，通过减小受力面积来增大压强；故C不合题意；</a:t>
            </a:r>
          </a:p>
          <a:p>
            <a:pPr marL="0" indent="0" algn="l" eaLnBrk="1" fontAlgn="auto" latinLnBrk="0" hangingPunct="1">
              <a:lnSpc>
                <a:spcPct val="150000"/>
              </a:lnSpc>
            </a:pPr>
            <a:r>
              <a:rPr sz="1800" b="0">
                <a:solidFill>
                  <a:srgbClr val="FF0000"/>
                </a:solidFill>
                <a:latin typeface="微软雅黑" panose="020B0503020204020204" charset="-122"/>
                <a:ea typeface="微软雅黑" panose="020B0503020204020204" charset="-122"/>
                <a:cs typeface="微软雅黑" panose="020B0503020204020204" charset="-122"/>
              </a:rPr>
              <a:t>D．切菜的菜刀，是在压力一定时，通过减小受力面积来增大压强；故D不合题意。故选B。</a:t>
            </a:r>
          </a:p>
        </p:txBody>
      </p:sp>
      <p:pic>
        <p:nvPicPr>
          <p:cNvPr id="14" name="图片 -2147482561" descr="图片2"/>
          <p:cNvPicPr>
            <a:picLocks noChangeAspect="1"/>
          </p:cNvPicPr>
          <p:nvPr/>
        </p:nvPicPr>
        <p:blipFill>
          <a:blip r:embed="rId2"/>
          <a:stretch>
            <a:fillRect/>
          </a:stretch>
        </p:blipFill>
        <p:spPr>
          <a:xfrm>
            <a:off x="1065531" y="73842"/>
            <a:ext cx="1285875" cy="760067"/>
          </a:xfrm>
          <a:prstGeom prst="rect">
            <a:avLst/>
          </a:prstGeom>
          <a:noFill/>
          <a:ln w="9525">
            <a:noFill/>
          </a:ln>
        </p:spPr>
      </p:pic>
    </p:spTree>
    <p:extLst>
      <p:ext uri="{BB962C8B-B14F-4D97-AF65-F5344CB8AC3E}">
        <p14:creationId xmlns:p14="http://schemas.microsoft.com/office/powerpoint/2010/main" val="1936588239"/>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9"/>
                                        </p:tgtEl>
                                        <p:attrNameLst>
                                          <p:attrName>style.visibility</p:attrName>
                                        </p:attrNameLst>
                                      </p:cBhvr>
                                      <p:to>
                                        <p:strVal val="visible"/>
                                      </p:to>
                                    </p:set>
                                    <p:animEffect transition="in" filter="checkerboard(across)">
                                      <p:cBhvr>
                                        <p:cTn id="7"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6222"/>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2</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2676526" y="450056"/>
            <a:ext cx="2884805" cy="369212"/>
          </a:xfrm>
          <a:prstGeom prst="rect">
            <a:avLst/>
          </a:prstGeom>
          <a:noFill/>
          <a:ln w="9525">
            <a:noFill/>
          </a:ln>
        </p:spPr>
        <p:txBody>
          <a:bodyPr wrap="square">
            <a:spAutoFit/>
          </a:bodyPr>
          <a:lstStyle/>
          <a:p>
            <a:pPr marL="0" indent="0" algn="l" eaLnBrk="1" fontAlgn="auto" latinLnBrk="0" hangingPunct="1"/>
            <a:r>
              <a:rPr lang="zh-CN" sz="1800" b="1">
                <a:solidFill>
                  <a:srgbClr val="0000FF"/>
                </a:solidFill>
                <a:latin typeface="微软雅黑" panose="020B0503020204020204" charset="-122"/>
                <a:ea typeface="微软雅黑" panose="020B0503020204020204" charset="-122"/>
              </a:rPr>
              <a:t>考点一、压力和压强概念</a:t>
            </a:r>
            <a:endParaRPr lang="zh-CN" altLang="en-US" sz="1800" b="1">
              <a:solidFill>
                <a:srgbClr val="0000FF"/>
              </a:solidFill>
              <a:latin typeface="微软雅黑" panose="020B0503020204020204" charset="-122"/>
              <a:ea typeface="微软雅黑" panose="020B0503020204020204" charset="-122"/>
            </a:endParaRPr>
          </a:p>
        </p:txBody>
      </p:sp>
      <p:sp>
        <p:nvSpPr>
          <p:cNvPr id="4" name="文本框 3"/>
          <p:cNvSpPr txBox="1"/>
          <p:nvPr/>
        </p:nvSpPr>
        <p:spPr>
          <a:xfrm>
            <a:off x="327026" y="1000691"/>
            <a:ext cx="8679815" cy="3007165"/>
          </a:xfrm>
          <a:prstGeom prst="rect">
            <a:avLst/>
          </a:prstGeom>
          <a:noFill/>
          <a:ln w="9525">
            <a:noFill/>
          </a:ln>
        </p:spPr>
        <p:txBody>
          <a:bodyPr wrap="square">
            <a:spAutoFit/>
          </a:bodyPr>
          <a:lstStyle/>
          <a:p>
            <a:pPr marL="0" indent="0" algn="l" eaLnBrk="1" fontAlgn="auto" latinLnBrk="0" hangingPunct="1">
              <a:lnSpc>
                <a:spcPct val="150000"/>
              </a:lnSpc>
            </a:pPr>
            <a:r>
              <a:rPr lang="zh-CN" sz="1800" b="1">
                <a:solidFill>
                  <a:srgbClr val="1116CC"/>
                </a:solidFill>
                <a:latin typeface="微软雅黑" panose="020B0503020204020204" charset="-122"/>
                <a:ea typeface="微软雅黑" panose="020B0503020204020204" charset="-122"/>
                <a:cs typeface="微软雅黑" panose="020B0503020204020204" charset="-122"/>
              </a:rPr>
              <a:t>典例二</a:t>
            </a:r>
            <a:r>
              <a:rPr lang="zh-CN" sz="1800" b="1">
                <a:latin typeface="微软雅黑" panose="020B0503020204020204" charset="-122"/>
                <a:ea typeface="微软雅黑" panose="020B0503020204020204" charset="-122"/>
                <a:cs typeface="微软雅黑" panose="020B0503020204020204" charset="-122"/>
              </a:rPr>
              <a:t>：</a:t>
            </a:r>
            <a:r>
              <a:rPr sz="1800" b="1">
                <a:latin typeface="微软雅黑" panose="020B0503020204020204" charset="-122"/>
                <a:ea typeface="微软雅黑" panose="020B0503020204020204" charset="-122"/>
                <a:cs typeface="微软雅黑" panose="020B0503020204020204" charset="-122"/>
              </a:rPr>
              <a:t>（2020·武汉）铁</a:t>
            </a:r>
            <a:r>
              <a:rPr sz="1800">
                <a:latin typeface="微软雅黑" panose="020B0503020204020204" charset="-122"/>
                <a:ea typeface="微软雅黑" panose="020B0503020204020204" charset="-122"/>
                <a:cs typeface="微软雅黑" panose="020B0503020204020204" charset="-122"/>
              </a:rPr>
              <a:t>块和小桌静止在海绵上，如图甲所示。撤掉小桌后，铁块再次静止在海绵上，如图乙所示。铁块的质量是600g，铁块的底面积是20cm</a:t>
            </a:r>
            <a:r>
              <a:rPr sz="1800" baseline="30000">
                <a:latin typeface="微软雅黑" panose="020B0503020204020204" charset="-122"/>
                <a:ea typeface="微软雅黑" panose="020B0503020204020204" charset="-122"/>
                <a:cs typeface="微软雅黑" panose="020B0503020204020204" charset="-122"/>
              </a:rPr>
              <a:t>2</a:t>
            </a:r>
            <a:r>
              <a:rPr sz="1800">
                <a:latin typeface="微软雅黑" panose="020B0503020204020204" charset="-122"/>
                <a:ea typeface="微软雅黑" panose="020B0503020204020204" charset="-122"/>
                <a:cs typeface="微软雅黑" panose="020B0503020204020204" charset="-122"/>
              </a:rPr>
              <a:t>，小桌的质量是200g，桌面的面积是80cm</a:t>
            </a:r>
            <a:r>
              <a:rPr sz="1800" baseline="30000">
                <a:latin typeface="微软雅黑" panose="020B0503020204020204" charset="-122"/>
                <a:ea typeface="微软雅黑" panose="020B0503020204020204" charset="-122"/>
                <a:cs typeface="微软雅黑" panose="020B0503020204020204" charset="-122"/>
              </a:rPr>
              <a:t>2</a:t>
            </a:r>
            <a:r>
              <a:rPr sz="1800">
                <a:latin typeface="微软雅黑" panose="020B0503020204020204" charset="-122"/>
                <a:ea typeface="微软雅黑" panose="020B0503020204020204" charset="-122"/>
                <a:cs typeface="微软雅黑" panose="020B0503020204020204" charset="-122"/>
              </a:rPr>
              <a:t>，下列说法正确的是（  ）。</a:t>
            </a:r>
          </a:p>
          <a:p>
            <a:pPr marL="0" indent="0" algn="l" eaLnBrk="1" fontAlgn="auto" latinLnBrk="0" hangingPunct="1">
              <a:lnSpc>
                <a:spcPct val="150000"/>
              </a:lnSpc>
            </a:pPr>
            <a:r>
              <a:rPr sz="1800">
                <a:latin typeface="微软雅黑" panose="020B0503020204020204" charset="-122"/>
                <a:ea typeface="微软雅黑" panose="020B0503020204020204" charset="-122"/>
                <a:cs typeface="微软雅黑" panose="020B0503020204020204" charset="-122"/>
              </a:rPr>
              <a:t>A. 图甲中，铁块对小桌的压强比小桌对海绵的压强大；</a:t>
            </a:r>
          </a:p>
          <a:p>
            <a:pPr marL="0" indent="0" algn="l" eaLnBrk="1" fontAlgn="auto" latinLnBrk="0" hangingPunct="1">
              <a:lnSpc>
                <a:spcPct val="150000"/>
              </a:lnSpc>
            </a:pPr>
            <a:r>
              <a:rPr sz="1800">
                <a:latin typeface="微软雅黑" panose="020B0503020204020204" charset="-122"/>
                <a:ea typeface="微软雅黑" panose="020B0503020204020204" charset="-122"/>
                <a:cs typeface="微软雅黑" panose="020B0503020204020204" charset="-122"/>
              </a:rPr>
              <a:t>B. 图甲中，铁块对小桌的压强比小桌对海绵的压强小；</a:t>
            </a:r>
          </a:p>
          <a:p>
            <a:pPr marL="0" indent="0" algn="l" eaLnBrk="1" fontAlgn="auto" latinLnBrk="0" hangingPunct="1">
              <a:lnSpc>
                <a:spcPct val="150000"/>
              </a:lnSpc>
            </a:pPr>
            <a:r>
              <a:rPr sz="1800">
                <a:latin typeface="微软雅黑" panose="020B0503020204020204" charset="-122"/>
                <a:ea typeface="微软雅黑" panose="020B0503020204020204" charset="-122"/>
                <a:cs typeface="微软雅黑" panose="020B0503020204020204" charset="-122"/>
              </a:rPr>
              <a:t>C. 图甲中铁块对小桌的压强比图乙中铁块对海绵的压强大；</a:t>
            </a:r>
          </a:p>
          <a:p>
            <a:pPr marL="0" indent="0" algn="l" eaLnBrk="1" fontAlgn="auto" latinLnBrk="0" hangingPunct="1">
              <a:lnSpc>
                <a:spcPct val="150000"/>
              </a:lnSpc>
            </a:pPr>
            <a:r>
              <a:rPr sz="1800">
                <a:latin typeface="微软雅黑" panose="020B0503020204020204" charset="-122"/>
                <a:ea typeface="微软雅黑" panose="020B0503020204020204" charset="-122"/>
                <a:cs typeface="微软雅黑" panose="020B0503020204020204" charset="-122"/>
              </a:rPr>
              <a:t>D. 图甲中铁块对小桌的压强比图乙中铁块对海绵的压强小</a:t>
            </a:r>
          </a:p>
        </p:txBody>
      </p:sp>
      <p:pic>
        <p:nvPicPr>
          <p:cNvPr id="14" name="图片 -2147482561" descr="图片2"/>
          <p:cNvPicPr>
            <a:picLocks noChangeAspect="1"/>
          </p:cNvPicPr>
          <p:nvPr/>
        </p:nvPicPr>
        <p:blipFill>
          <a:blip r:embed="rId2"/>
          <a:stretch>
            <a:fillRect/>
          </a:stretch>
        </p:blipFill>
        <p:spPr>
          <a:xfrm>
            <a:off x="1065531" y="73842"/>
            <a:ext cx="1285875" cy="760067"/>
          </a:xfrm>
          <a:prstGeom prst="rect">
            <a:avLst/>
          </a:prstGeom>
          <a:noFill/>
          <a:ln w="9525">
            <a:noFill/>
          </a:ln>
        </p:spPr>
      </p:pic>
      <p:pic>
        <p:nvPicPr>
          <p:cNvPr id="2" name="图片 -2147482155" descr="学科网(www.zxxk.com)--教育资源门户，提供试卷、教案、课件、论文、素材以及各类教学资源下载，还有大量而丰富的教学相关资讯！"/>
          <p:cNvPicPr>
            <a:picLocks noChangeAspect="1"/>
          </p:cNvPicPr>
          <p:nvPr/>
        </p:nvPicPr>
        <p:blipFill>
          <a:blip r:embed="rId3"/>
          <a:stretch>
            <a:fillRect/>
          </a:stretch>
        </p:blipFill>
        <p:spPr>
          <a:xfrm>
            <a:off x="2132649" y="4093793"/>
            <a:ext cx="3971925" cy="993052"/>
          </a:xfrm>
          <a:prstGeom prst="rect">
            <a:avLst/>
          </a:prstGeom>
          <a:noFill/>
          <a:ln w="9525">
            <a:noFill/>
          </a:ln>
        </p:spPr>
      </p:pic>
    </p:spTree>
    <p:extLst>
      <p:ext uri="{BB962C8B-B14F-4D97-AF65-F5344CB8AC3E}">
        <p14:creationId xmlns:p14="http://schemas.microsoft.com/office/powerpoint/2010/main" val="1616809841"/>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4"/>
                                        </p:tgtEl>
                                        <p:attrNameLst>
                                          <p:attrName>style.visibility</p:attrName>
                                        </p:attrNameLst>
                                      </p:cBhvr>
                                      <p:to>
                                        <p:strVal val="visible"/>
                                      </p:to>
                                    </p:set>
                                    <p:animEffect transition="in" filter="checkerboard(across)">
                                      <p:cBhvr>
                                        <p:cTn id="7" dur="10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5" presetClass="entr" presetSubtype="10" fill="hold" nodeType="clickEffect">
                                  <p:stCondLst>
                                    <p:cond delay="0"/>
                                  </p:stCondLst>
                                  <p:childTnLst>
                                    <p:set>
                                      <p:cBhvr>
                                        <p:cTn id="12" dur="1000" fill="hold">
                                          <p:stCondLst>
                                            <p:cond delay="0"/>
                                          </p:stCondLst>
                                        </p:cTn>
                                        <p:tgtEl>
                                          <p:spTgt spid="2"/>
                                        </p:tgtEl>
                                        <p:attrNameLst>
                                          <p:attrName>style.visibility</p:attrName>
                                        </p:attrNameLst>
                                      </p:cBhvr>
                                      <p:to>
                                        <p:strVal val="visible"/>
                                      </p:to>
                                    </p:set>
                                    <p:animEffect transition="in" filter="checkerboard(across)">
                                      <p:cBhvr>
                                        <p:cTn id="13"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6222"/>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2</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2676526" y="450056"/>
            <a:ext cx="2884805" cy="369212"/>
          </a:xfrm>
          <a:prstGeom prst="rect">
            <a:avLst/>
          </a:prstGeom>
          <a:noFill/>
          <a:ln w="9525">
            <a:noFill/>
          </a:ln>
        </p:spPr>
        <p:txBody>
          <a:bodyPr wrap="square">
            <a:spAutoFit/>
          </a:bodyPr>
          <a:lstStyle/>
          <a:p>
            <a:pPr marL="0" indent="0" algn="l" eaLnBrk="1" fontAlgn="auto" latinLnBrk="0" hangingPunct="1"/>
            <a:r>
              <a:rPr lang="zh-CN" sz="1800" b="1">
                <a:solidFill>
                  <a:srgbClr val="0000FF"/>
                </a:solidFill>
                <a:latin typeface="微软雅黑" panose="020B0503020204020204" charset="-122"/>
                <a:ea typeface="微软雅黑" panose="020B0503020204020204" charset="-122"/>
              </a:rPr>
              <a:t>考点一、压力和压强概念</a:t>
            </a:r>
            <a:endParaRPr lang="zh-CN" altLang="en-US" sz="1800" b="1">
              <a:solidFill>
                <a:srgbClr val="0000FF"/>
              </a:solidFill>
              <a:latin typeface="微软雅黑" panose="020B0503020204020204" charset="-122"/>
              <a:ea typeface="微软雅黑" panose="020B0503020204020204" charset="-122"/>
            </a:endParaRPr>
          </a:p>
        </p:txBody>
      </p:sp>
      <p:sp>
        <p:nvSpPr>
          <p:cNvPr id="9" name="文本框 8"/>
          <p:cNvSpPr txBox="1"/>
          <p:nvPr/>
        </p:nvSpPr>
        <p:spPr>
          <a:xfrm>
            <a:off x="327026" y="1184024"/>
            <a:ext cx="8668385" cy="507984"/>
          </a:xfrm>
          <a:prstGeom prst="rect">
            <a:avLst/>
          </a:prstGeom>
          <a:noFill/>
          <a:ln w="9525">
            <a:noFill/>
          </a:ln>
        </p:spPr>
        <p:txBody>
          <a:bodyPr wrap="square">
            <a:spAutoFit/>
          </a:bodyPr>
          <a:lstStyle/>
          <a:p>
            <a:pPr marL="0" indent="0" algn="l" eaLnBrk="1" fontAlgn="auto" latinLnBrk="0" hangingPunct="1">
              <a:lnSpc>
                <a:spcPct val="150000"/>
              </a:lnSpc>
            </a:pPr>
            <a:r>
              <a:rPr sz="1800" b="0">
                <a:solidFill>
                  <a:srgbClr val="FF0000"/>
                </a:solidFill>
                <a:latin typeface="微软雅黑" panose="020B0503020204020204" charset="-122"/>
                <a:ea typeface="微软雅黑" panose="020B0503020204020204" charset="-122"/>
                <a:cs typeface="微软雅黑" panose="020B0503020204020204" charset="-122"/>
              </a:rPr>
              <a:t>【解析】图甲中，铁块对小桌的压强为：</a:t>
            </a:r>
          </a:p>
        </p:txBody>
      </p:sp>
      <p:pic>
        <p:nvPicPr>
          <p:cNvPr id="14" name="图片 -2147482561" descr="图片2"/>
          <p:cNvPicPr>
            <a:picLocks noChangeAspect="1"/>
          </p:cNvPicPr>
          <p:nvPr/>
        </p:nvPicPr>
        <p:blipFill>
          <a:blip r:embed="rId3"/>
          <a:stretch>
            <a:fillRect/>
          </a:stretch>
        </p:blipFill>
        <p:spPr>
          <a:xfrm>
            <a:off x="1065531" y="73842"/>
            <a:ext cx="1285875" cy="760067"/>
          </a:xfrm>
          <a:prstGeom prst="rect">
            <a:avLst/>
          </a:prstGeom>
          <a:noFill/>
          <a:ln w="9525">
            <a:noFill/>
          </a:ln>
        </p:spPr>
      </p:pic>
      <p:graphicFrame>
        <p:nvGraphicFramePr>
          <p:cNvPr id="2" name="对象 -2147482154" descr="学科网(www.zxxk.com)--教育资源门户，提供试卷、教案、课件、论文、素材以及各类教学资源下载，还有大量而丰富的教学相关资讯！"/>
          <p:cNvGraphicFramePr>
            <a:graphicFrameLocks noChangeAspect="1"/>
          </p:cNvGraphicFramePr>
          <p:nvPr/>
        </p:nvGraphicFramePr>
        <p:xfrm>
          <a:off x="4544060" y="1208850"/>
          <a:ext cx="3467100" cy="458332"/>
        </p:xfrm>
        <a:graphic>
          <a:graphicData uri="http://schemas.openxmlformats.org/presentationml/2006/ole">
            <mc:AlternateContent xmlns:mc="http://schemas.openxmlformats.org/markup-compatibility/2006">
              <mc:Choice xmlns:v="urn:schemas-microsoft-com:vml" Requires="v">
                <p:oleObj spid="_x0000_s4098" r:id="rId4" imgW="0" imgH="0" progId="Equation.DSMT4">
                  <p:embed/>
                </p:oleObj>
              </mc:Choice>
              <mc:Fallback>
                <p:oleObj r:id="rId4" imgW="0" imgH="0" progId="Equation.DSMT4">
                  <p:embed/>
                  <p:pic>
                    <p:nvPicPr>
                      <p:cNvPr id="0" name=""/>
                      <p:cNvPicPr/>
                      <p:nvPr/>
                    </p:nvPicPr>
                    <p:blipFill>
                      <a:blip r:embed="rId5"/>
                      <a:stretch>
                        <a:fillRect/>
                      </a:stretch>
                    </p:blipFill>
                    <p:spPr>
                      <a:xfrm>
                        <a:off x="4544060" y="1208850"/>
                        <a:ext cx="3467100" cy="458332"/>
                      </a:xfrm>
                      <a:prstGeom prst="rect">
                        <a:avLst/>
                      </a:prstGeom>
                      <a:noFill/>
                      <a:ln w="38100">
                        <a:noFill/>
                        <a:miter/>
                      </a:ln>
                    </p:spPr>
                  </p:pic>
                </p:oleObj>
              </mc:Fallback>
            </mc:AlternateContent>
          </a:graphicData>
        </a:graphic>
      </p:graphicFrame>
      <p:sp>
        <p:nvSpPr>
          <p:cNvPr id="3" name="文本框 2"/>
          <p:cNvSpPr txBox="1"/>
          <p:nvPr/>
        </p:nvSpPr>
        <p:spPr>
          <a:xfrm>
            <a:off x="507365" y="1777945"/>
            <a:ext cx="2830830" cy="507984"/>
          </a:xfrm>
          <a:prstGeom prst="rect">
            <a:avLst/>
          </a:prstGeom>
          <a:noFill/>
          <a:ln w="9525">
            <a:noFill/>
          </a:ln>
        </p:spPr>
        <p:txBody>
          <a:bodyPr wrap="square">
            <a:spAutoFit/>
          </a:bodyPr>
          <a:lstStyle/>
          <a:p>
            <a:pPr marL="0" indent="0" algn="l" eaLnBrk="1" fontAlgn="auto" latinLnBrk="0" hangingPunct="1">
              <a:lnSpc>
                <a:spcPct val="150000"/>
              </a:lnSpc>
            </a:pPr>
            <a:r>
              <a:rPr sz="1800" b="0">
                <a:solidFill>
                  <a:srgbClr val="FF0000"/>
                </a:solidFill>
                <a:latin typeface="微软雅黑" panose="020B0503020204020204" charset="-122"/>
                <a:ea typeface="微软雅黑" panose="020B0503020204020204" charset="-122"/>
                <a:cs typeface="微软雅黑" panose="020B0503020204020204" charset="-122"/>
              </a:rPr>
              <a:t>小桌对海绵的压强为：</a:t>
            </a:r>
          </a:p>
        </p:txBody>
      </p:sp>
      <p:graphicFrame>
        <p:nvGraphicFramePr>
          <p:cNvPr id="4" name="对象 -2147482153" descr="学科网(www.zxxk.com)--教育资源门户，提供试卷、教案、课件、论文、素材以及各类教学资源下载，还有大量而丰富的教学相关资讯！"/>
          <p:cNvGraphicFramePr>
            <a:graphicFrameLocks noChangeAspect="1"/>
          </p:cNvGraphicFramePr>
          <p:nvPr/>
        </p:nvGraphicFramePr>
        <p:xfrm>
          <a:off x="2837180" y="1789403"/>
          <a:ext cx="5173980" cy="496526"/>
        </p:xfrm>
        <a:graphic>
          <a:graphicData uri="http://schemas.openxmlformats.org/presentationml/2006/ole">
            <mc:AlternateContent xmlns:mc="http://schemas.openxmlformats.org/markup-compatibility/2006">
              <mc:Choice xmlns:v="urn:schemas-microsoft-com:vml" Requires="v">
                <p:oleObj spid="_x0000_s4099" r:id="rId6" imgW="0" imgH="0" progId="Equation.DSMT4">
                  <p:embed/>
                </p:oleObj>
              </mc:Choice>
              <mc:Fallback>
                <p:oleObj r:id="rId6" imgW="0" imgH="0" progId="Equation.DSMT4">
                  <p:embed/>
                  <p:pic>
                    <p:nvPicPr>
                      <p:cNvPr id="0" name=""/>
                      <p:cNvPicPr/>
                      <p:nvPr/>
                    </p:nvPicPr>
                    <p:blipFill>
                      <a:blip r:embed="rId7"/>
                      <a:stretch>
                        <a:fillRect/>
                      </a:stretch>
                    </p:blipFill>
                    <p:spPr>
                      <a:xfrm>
                        <a:off x="2837180" y="1789403"/>
                        <a:ext cx="5173980" cy="496526"/>
                      </a:xfrm>
                      <a:prstGeom prst="rect">
                        <a:avLst/>
                      </a:prstGeom>
                      <a:noFill/>
                      <a:ln w="38100">
                        <a:noFill/>
                        <a:miter/>
                      </a:ln>
                    </p:spPr>
                  </p:pic>
                </p:oleObj>
              </mc:Fallback>
            </mc:AlternateContent>
          </a:graphicData>
        </a:graphic>
      </p:graphicFrame>
      <p:sp>
        <p:nvSpPr>
          <p:cNvPr id="10" name="文本框 9"/>
          <p:cNvSpPr txBox="1"/>
          <p:nvPr/>
        </p:nvSpPr>
        <p:spPr>
          <a:xfrm>
            <a:off x="507365" y="2394783"/>
            <a:ext cx="8488680" cy="1341257"/>
          </a:xfrm>
          <a:prstGeom prst="rect">
            <a:avLst/>
          </a:prstGeom>
          <a:noFill/>
          <a:ln w="9525">
            <a:noFill/>
          </a:ln>
        </p:spPr>
        <p:txBody>
          <a:bodyPr wrap="square">
            <a:spAutoFit/>
          </a:bodyPr>
          <a:lstStyle/>
          <a:p>
            <a:pPr marL="0" indent="0" algn="l" eaLnBrk="1" fontAlgn="auto" latinLnBrk="0" hangingPunct="1">
              <a:lnSpc>
                <a:spcPct val="150000"/>
              </a:lnSpc>
            </a:pPr>
            <a:r>
              <a:rPr sz="1800" b="0">
                <a:solidFill>
                  <a:srgbClr val="FF0000"/>
                </a:solidFill>
                <a:latin typeface="微软雅黑" panose="020B0503020204020204" charset="-122"/>
                <a:ea typeface="微软雅黑" panose="020B0503020204020204" charset="-122"/>
                <a:cs typeface="微软雅黑" panose="020B0503020204020204" charset="-122"/>
              </a:rPr>
              <a:t>图乙、图甲中，铁块对小桌和铁块对海绵的压力相等，都等于小球所受的重力，小桌和海绵的受力面积相等，都等于小球的底面积，故小球对海绵的压强等于，小球对小桌的压强，</a:t>
            </a:r>
          </a:p>
        </p:txBody>
      </p:sp>
      <p:sp>
        <p:nvSpPr>
          <p:cNvPr id="11" name="文本框 10"/>
          <p:cNvSpPr txBox="1"/>
          <p:nvPr/>
        </p:nvSpPr>
        <p:spPr>
          <a:xfrm>
            <a:off x="507366" y="3810519"/>
            <a:ext cx="1231265" cy="507984"/>
          </a:xfrm>
          <a:prstGeom prst="rect">
            <a:avLst/>
          </a:prstGeom>
          <a:noFill/>
          <a:ln w="9525">
            <a:noFill/>
          </a:ln>
        </p:spPr>
        <p:txBody>
          <a:bodyPr wrap="square">
            <a:spAutoFit/>
          </a:bodyPr>
          <a:lstStyle/>
          <a:p>
            <a:pPr marL="0" indent="0" algn="l" eaLnBrk="1" fontAlgn="auto" latinLnBrk="0" hangingPunct="1">
              <a:lnSpc>
                <a:spcPct val="150000"/>
              </a:lnSpc>
            </a:pPr>
            <a:r>
              <a:rPr lang="zh-CN" sz="1800" b="0">
                <a:solidFill>
                  <a:srgbClr val="FF0000"/>
                </a:solidFill>
                <a:latin typeface="微软雅黑" panose="020B0503020204020204" charset="-122"/>
                <a:ea typeface="微软雅黑" panose="020B0503020204020204" charset="-122"/>
                <a:cs typeface="微软雅黑" panose="020B0503020204020204" charset="-122"/>
              </a:rPr>
              <a:t>即，</a:t>
            </a:r>
          </a:p>
        </p:txBody>
      </p:sp>
      <p:graphicFrame>
        <p:nvGraphicFramePr>
          <p:cNvPr id="12" name="对象 -2147482152" descr="学科网(www.zxxk.com)--教育资源门户，提供试卷、教案、课件、论文、素材以及各类教学资源下载，还有大量而丰富的教学相关资讯！"/>
          <p:cNvGraphicFramePr>
            <a:graphicFrameLocks noChangeAspect="1"/>
          </p:cNvGraphicFramePr>
          <p:nvPr/>
        </p:nvGraphicFramePr>
        <p:xfrm>
          <a:off x="1093470" y="4011358"/>
          <a:ext cx="1181100" cy="238714"/>
        </p:xfrm>
        <a:graphic>
          <a:graphicData uri="http://schemas.openxmlformats.org/presentationml/2006/ole">
            <mc:AlternateContent xmlns:mc="http://schemas.openxmlformats.org/markup-compatibility/2006">
              <mc:Choice xmlns:v="urn:schemas-microsoft-com:vml" Requires="v">
                <p:oleObj spid="_x0000_s4100" r:id="rId8" imgW="0" imgH="0" progId="Equation.DSMT4">
                  <p:embed/>
                </p:oleObj>
              </mc:Choice>
              <mc:Fallback>
                <p:oleObj r:id="rId8" imgW="0" imgH="0" progId="Equation.DSMT4">
                  <p:embed/>
                  <p:pic>
                    <p:nvPicPr>
                      <p:cNvPr id="0" name=""/>
                      <p:cNvPicPr/>
                      <p:nvPr/>
                    </p:nvPicPr>
                    <p:blipFill>
                      <a:blip r:embed="rId9"/>
                      <a:stretch>
                        <a:fillRect/>
                      </a:stretch>
                    </p:blipFill>
                    <p:spPr>
                      <a:xfrm>
                        <a:off x="1093470" y="4011358"/>
                        <a:ext cx="1181100" cy="238714"/>
                      </a:xfrm>
                      <a:prstGeom prst="rect">
                        <a:avLst/>
                      </a:prstGeom>
                      <a:noFill/>
                      <a:ln w="38100">
                        <a:noFill/>
                        <a:miter/>
                      </a:ln>
                    </p:spPr>
                  </p:pic>
                </p:oleObj>
              </mc:Fallback>
            </mc:AlternateContent>
          </a:graphicData>
        </a:graphic>
      </p:graphicFrame>
      <p:sp>
        <p:nvSpPr>
          <p:cNvPr id="15" name="文本框 14"/>
          <p:cNvSpPr txBox="1"/>
          <p:nvPr/>
        </p:nvSpPr>
        <p:spPr>
          <a:xfrm>
            <a:off x="2482851" y="3810519"/>
            <a:ext cx="1231265" cy="507984"/>
          </a:xfrm>
          <a:prstGeom prst="rect">
            <a:avLst/>
          </a:prstGeom>
          <a:noFill/>
          <a:ln w="9525">
            <a:noFill/>
          </a:ln>
        </p:spPr>
        <p:txBody>
          <a:bodyPr wrap="square">
            <a:spAutoFit/>
          </a:bodyPr>
          <a:lstStyle/>
          <a:p>
            <a:pPr marL="0" indent="0" algn="l" eaLnBrk="1" fontAlgn="auto" latinLnBrk="0" hangingPunct="1">
              <a:lnSpc>
                <a:spcPct val="150000"/>
              </a:lnSpc>
            </a:pPr>
            <a:r>
              <a:rPr lang="zh-CN" sz="1800" b="0">
                <a:solidFill>
                  <a:srgbClr val="FF0000"/>
                </a:solidFill>
                <a:latin typeface="微软雅黑" panose="020B0503020204020204" charset="-122"/>
                <a:ea typeface="微软雅黑" panose="020B0503020204020204" charset="-122"/>
                <a:cs typeface="微软雅黑" panose="020B0503020204020204" charset="-122"/>
              </a:rPr>
              <a:t>则，</a:t>
            </a:r>
          </a:p>
        </p:txBody>
      </p:sp>
      <p:graphicFrame>
        <p:nvGraphicFramePr>
          <p:cNvPr id="16" name="对象 -2147482151" descr="学科网(www.zxxk.com)--教育资源门户，提供试卷、教案、课件、论文、素材以及各类教学资源下载，还有大量而丰富的教学相关资讯！"/>
          <p:cNvGraphicFramePr>
            <a:graphicFrameLocks noChangeAspect="1"/>
          </p:cNvGraphicFramePr>
          <p:nvPr/>
        </p:nvGraphicFramePr>
        <p:xfrm>
          <a:off x="2998789" y="4011675"/>
          <a:ext cx="790575" cy="229166"/>
        </p:xfrm>
        <a:graphic>
          <a:graphicData uri="http://schemas.openxmlformats.org/presentationml/2006/ole">
            <mc:AlternateContent xmlns:mc="http://schemas.openxmlformats.org/markup-compatibility/2006">
              <mc:Choice xmlns:v="urn:schemas-microsoft-com:vml" Requires="v">
                <p:oleObj spid="_x0000_s4101" r:id="rId10" imgW="0" imgH="0" progId="Equation.DSMT4">
                  <p:embed/>
                </p:oleObj>
              </mc:Choice>
              <mc:Fallback>
                <p:oleObj r:id="rId10" imgW="0" imgH="0" progId="Equation.DSMT4">
                  <p:embed/>
                  <p:pic>
                    <p:nvPicPr>
                      <p:cNvPr id="0" name=""/>
                      <p:cNvPicPr/>
                      <p:nvPr/>
                    </p:nvPicPr>
                    <p:blipFill>
                      <a:blip r:embed="rId11"/>
                      <a:stretch>
                        <a:fillRect/>
                      </a:stretch>
                    </p:blipFill>
                    <p:spPr>
                      <a:xfrm>
                        <a:off x="2998789" y="4011675"/>
                        <a:ext cx="790575" cy="229166"/>
                      </a:xfrm>
                      <a:prstGeom prst="rect">
                        <a:avLst/>
                      </a:prstGeom>
                      <a:noFill/>
                      <a:ln w="38100">
                        <a:noFill/>
                        <a:miter/>
                      </a:ln>
                    </p:spPr>
                  </p:pic>
                </p:oleObj>
              </mc:Fallback>
            </mc:AlternateContent>
          </a:graphicData>
        </a:graphic>
      </p:graphicFrame>
      <p:sp>
        <p:nvSpPr>
          <p:cNvPr id="18" name="文本框 17"/>
          <p:cNvSpPr txBox="1"/>
          <p:nvPr/>
        </p:nvSpPr>
        <p:spPr>
          <a:xfrm>
            <a:off x="4210051" y="3810519"/>
            <a:ext cx="1231265" cy="507984"/>
          </a:xfrm>
          <a:prstGeom prst="rect">
            <a:avLst/>
          </a:prstGeom>
          <a:noFill/>
          <a:ln w="9525">
            <a:noFill/>
          </a:ln>
        </p:spPr>
        <p:txBody>
          <a:bodyPr wrap="square">
            <a:spAutoFit/>
          </a:bodyPr>
          <a:lstStyle/>
          <a:p>
            <a:pPr marL="0" indent="0" algn="l" eaLnBrk="1" fontAlgn="auto" latinLnBrk="0" hangingPunct="1">
              <a:lnSpc>
                <a:spcPct val="150000"/>
              </a:lnSpc>
            </a:pPr>
            <a:r>
              <a:rPr lang="zh-CN" sz="1800" b="0">
                <a:solidFill>
                  <a:srgbClr val="FF0000"/>
                </a:solidFill>
                <a:latin typeface="微软雅黑" panose="020B0503020204020204" charset="-122"/>
                <a:ea typeface="微软雅黑" panose="020B0503020204020204" charset="-122"/>
                <a:cs typeface="微软雅黑" panose="020B0503020204020204" charset="-122"/>
              </a:rPr>
              <a:t>故选A。</a:t>
            </a:r>
          </a:p>
        </p:txBody>
      </p:sp>
    </p:spTree>
    <p:extLst>
      <p:ext uri="{BB962C8B-B14F-4D97-AF65-F5344CB8AC3E}">
        <p14:creationId xmlns:p14="http://schemas.microsoft.com/office/powerpoint/2010/main" val="1235610546"/>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9"/>
                                        </p:tgtEl>
                                        <p:attrNameLst>
                                          <p:attrName>style.visibility</p:attrName>
                                        </p:attrNameLst>
                                      </p:cBhvr>
                                      <p:to>
                                        <p:strVal val="visible"/>
                                      </p:to>
                                    </p:set>
                                    <p:animEffect transition="in" filter="checkerboard(across)">
                                      <p:cBhvr>
                                        <p:cTn id="7" dur="1000"/>
                                        <p:tgtEl>
                                          <p:spTgt spid="9"/>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5" presetClass="entr" presetSubtype="10" fill="hold" grpId="0" nodeType="clickEffect">
                                  <p:stCondLst>
                                    <p:cond delay="0"/>
                                  </p:stCondLst>
                                  <p:childTnLst>
                                    <p:set>
                                      <p:cBhvr>
                                        <p:cTn id="12" dur="1000" fill="hold">
                                          <p:stCondLst>
                                            <p:cond delay="0"/>
                                          </p:stCondLst>
                                        </p:cTn>
                                        <p:tgtEl>
                                          <p:spTgt spid="2"/>
                                        </p:tgtEl>
                                        <p:attrNameLst>
                                          <p:attrName>style.visibility</p:attrName>
                                        </p:attrNameLst>
                                      </p:cBhvr>
                                      <p:to>
                                        <p:strVal val="visible"/>
                                      </p:to>
                                    </p:set>
                                    <p:animEffect transition="in" filter="checkerboard(across)">
                                      <p:cBhvr>
                                        <p:cTn id="13" dur="1000"/>
                                        <p:tgtEl>
                                          <p:spTgt spid="2"/>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5" presetClass="entr" presetSubtype="10" fill="hold" grpId="0" nodeType="clickEffect">
                                  <p:stCondLst>
                                    <p:cond delay="0"/>
                                  </p:stCondLst>
                                  <p:childTnLst>
                                    <p:set>
                                      <p:cBhvr>
                                        <p:cTn id="18" dur="1000" fill="hold">
                                          <p:stCondLst>
                                            <p:cond delay="0"/>
                                          </p:stCondLst>
                                        </p:cTn>
                                        <p:tgtEl>
                                          <p:spTgt spid="3"/>
                                        </p:tgtEl>
                                        <p:attrNameLst>
                                          <p:attrName>style.visibility</p:attrName>
                                        </p:attrNameLst>
                                      </p:cBhvr>
                                      <p:to>
                                        <p:strVal val="visible"/>
                                      </p:to>
                                    </p:set>
                                    <p:animEffect transition="in" filter="checkerboard(across)">
                                      <p:cBhvr>
                                        <p:cTn id="19" dur="1000"/>
                                        <p:tgtEl>
                                          <p:spTgt spid="3"/>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5" presetClass="entr" presetSubtype="10" fill="hold" grpId="0" nodeType="clickEffect">
                                  <p:stCondLst>
                                    <p:cond delay="0"/>
                                  </p:stCondLst>
                                  <p:childTnLst>
                                    <p:set>
                                      <p:cBhvr>
                                        <p:cTn id="24" dur="1000" fill="hold">
                                          <p:stCondLst>
                                            <p:cond delay="0"/>
                                          </p:stCondLst>
                                        </p:cTn>
                                        <p:tgtEl>
                                          <p:spTgt spid="4"/>
                                        </p:tgtEl>
                                        <p:attrNameLst>
                                          <p:attrName>style.visibility</p:attrName>
                                        </p:attrNameLst>
                                      </p:cBhvr>
                                      <p:to>
                                        <p:strVal val="visible"/>
                                      </p:to>
                                    </p:set>
                                    <p:animEffect transition="in" filter="checkerboard(across)">
                                      <p:cBhvr>
                                        <p:cTn id="25" dur="1000"/>
                                        <p:tgtEl>
                                          <p:spTgt spid="4"/>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5" presetClass="entr" presetSubtype="10" fill="hold" grpId="0" nodeType="clickEffect">
                                  <p:stCondLst>
                                    <p:cond delay="0"/>
                                  </p:stCondLst>
                                  <p:childTnLst>
                                    <p:set>
                                      <p:cBhvr>
                                        <p:cTn id="30" dur="1000" fill="hold">
                                          <p:stCondLst>
                                            <p:cond delay="0"/>
                                          </p:stCondLst>
                                        </p:cTn>
                                        <p:tgtEl>
                                          <p:spTgt spid="10"/>
                                        </p:tgtEl>
                                        <p:attrNameLst>
                                          <p:attrName>style.visibility</p:attrName>
                                        </p:attrNameLst>
                                      </p:cBhvr>
                                      <p:to>
                                        <p:strVal val="visible"/>
                                      </p:to>
                                    </p:set>
                                    <p:animEffect transition="in" filter="checkerboard(across)">
                                      <p:cBhvr>
                                        <p:cTn id="31" dur="1000"/>
                                        <p:tgtEl>
                                          <p:spTgt spid="10"/>
                                        </p:tgtEl>
                                      </p:cBhvr>
                                    </p:animEffect>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5" presetClass="entr" presetSubtype="10" fill="hold" grpId="0" nodeType="clickEffect">
                                  <p:stCondLst>
                                    <p:cond delay="0"/>
                                  </p:stCondLst>
                                  <p:childTnLst>
                                    <p:set>
                                      <p:cBhvr>
                                        <p:cTn id="36" dur="1000" fill="hold">
                                          <p:stCondLst>
                                            <p:cond delay="0"/>
                                          </p:stCondLst>
                                        </p:cTn>
                                        <p:tgtEl>
                                          <p:spTgt spid="11"/>
                                        </p:tgtEl>
                                        <p:attrNameLst>
                                          <p:attrName>style.visibility</p:attrName>
                                        </p:attrNameLst>
                                      </p:cBhvr>
                                      <p:to>
                                        <p:strVal val="visible"/>
                                      </p:to>
                                    </p:set>
                                    <p:animEffect transition="in" filter="checkerboard(across)">
                                      <p:cBhvr>
                                        <p:cTn id="37" dur="1000"/>
                                        <p:tgtEl>
                                          <p:spTgt spid="11"/>
                                        </p:tgtEl>
                                      </p:cBhvr>
                                    </p:animEffect>
                                  </p:childTnLst>
                                </p:cTn>
                              </p:par>
                            </p:childTnLst>
                          </p:cTn>
                        </p:par>
                      </p:childTnLst>
                    </p:cTn>
                  </p:par>
                  <p:par>
                    <p:cTn id="38" fill="hold" nodeType="clickPar">
                      <p:stCondLst>
                        <p:cond delay="indefinite"/>
                      </p:stCondLst>
                      <p:childTnLst>
                        <p:par>
                          <p:cTn id="39" fill="hold" nodeType="withGroup">
                            <p:stCondLst>
                              <p:cond delay="indefinite"/>
                            </p:stCondLst>
                          </p:cTn>
                        </p:par>
                        <p:par>
                          <p:cTn id="40" fill="hold" nodeType="afterGroup">
                            <p:stCondLst>
                              <p:cond delay="0"/>
                            </p:stCondLst>
                            <p:childTnLst>
                              <p:par>
                                <p:cTn id="41" presetID="5" presetClass="entr" presetSubtype="10" fill="hold" grpId="0" nodeType="clickEffect">
                                  <p:stCondLst>
                                    <p:cond delay="0"/>
                                  </p:stCondLst>
                                  <p:childTnLst>
                                    <p:set>
                                      <p:cBhvr>
                                        <p:cTn id="42" dur="1000" fill="hold">
                                          <p:stCondLst>
                                            <p:cond delay="0"/>
                                          </p:stCondLst>
                                        </p:cTn>
                                        <p:tgtEl>
                                          <p:spTgt spid="12"/>
                                        </p:tgtEl>
                                        <p:attrNameLst>
                                          <p:attrName>style.visibility</p:attrName>
                                        </p:attrNameLst>
                                      </p:cBhvr>
                                      <p:to>
                                        <p:strVal val="visible"/>
                                      </p:to>
                                    </p:set>
                                    <p:animEffect transition="in" filter="checkerboard(across)">
                                      <p:cBhvr>
                                        <p:cTn id="43" dur="1000"/>
                                        <p:tgtEl>
                                          <p:spTgt spid="12"/>
                                        </p:tgtEl>
                                      </p:cBhvr>
                                    </p:animEffect>
                                  </p:childTnLst>
                                </p:cTn>
                              </p:par>
                            </p:childTnLst>
                          </p:cTn>
                        </p:par>
                      </p:childTnLst>
                    </p:cTn>
                  </p:par>
                  <p:par>
                    <p:cTn id="44" fill="hold" nodeType="clickPar">
                      <p:stCondLst>
                        <p:cond delay="indefinite"/>
                      </p:stCondLst>
                      <p:childTnLst>
                        <p:par>
                          <p:cTn id="45" fill="hold" nodeType="withGroup">
                            <p:stCondLst>
                              <p:cond delay="indefinite"/>
                            </p:stCondLst>
                          </p:cTn>
                        </p:par>
                        <p:par>
                          <p:cTn id="46" fill="hold" nodeType="afterGroup">
                            <p:stCondLst>
                              <p:cond delay="0"/>
                            </p:stCondLst>
                            <p:childTnLst>
                              <p:par>
                                <p:cTn id="47" presetID="5" presetClass="entr" presetSubtype="10" fill="hold" grpId="0" nodeType="click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checkerboard(across)">
                                      <p:cBhvr>
                                        <p:cTn id="49" dur="500"/>
                                        <p:tgtEl>
                                          <p:spTgt spid="15"/>
                                        </p:tgtEl>
                                      </p:cBhvr>
                                    </p:animEffect>
                                  </p:childTnLst>
                                </p:cTn>
                              </p:par>
                            </p:childTnLst>
                          </p:cTn>
                        </p:par>
                      </p:childTnLst>
                    </p:cTn>
                  </p:par>
                  <p:par>
                    <p:cTn id="50" fill="hold" nodeType="clickPar">
                      <p:stCondLst>
                        <p:cond delay="indefinite"/>
                      </p:stCondLst>
                      <p:childTnLst>
                        <p:par>
                          <p:cTn id="51" fill="hold" nodeType="withGroup">
                            <p:stCondLst>
                              <p:cond delay="indefinite"/>
                            </p:stCondLst>
                          </p:cTn>
                        </p:par>
                        <p:par>
                          <p:cTn id="52" fill="hold" nodeType="afterGroup">
                            <p:stCondLst>
                              <p:cond delay="0"/>
                            </p:stCondLst>
                            <p:childTnLst>
                              <p:par>
                                <p:cTn id="53" presetID="5" presetClass="entr" presetSubtype="10" fill="hold" nodeType="clickEffect">
                                  <p:stCondLst>
                                    <p:cond delay="0"/>
                                  </p:stCondLst>
                                  <p:childTnLst>
                                    <p:set>
                                      <p:cBhvr>
                                        <p:cTn id="54" dur="1000" fill="hold">
                                          <p:stCondLst>
                                            <p:cond delay="0"/>
                                          </p:stCondLst>
                                        </p:cTn>
                                        <p:tgtEl>
                                          <p:spTgt spid="16"/>
                                        </p:tgtEl>
                                        <p:attrNameLst>
                                          <p:attrName>style.visibility</p:attrName>
                                        </p:attrNameLst>
                                      </p:cBhvr>
                                      <p:to>
                                        <p:strVal val="visible"/>
                                      </p:to>
                                    </p:set>
                                    <p:animEffect transition="in" filter="checkerboard(across)">
                                      <p:cBhvr>
                                        <p:cTn id="55" dur="1000"/>
                                        <p:tgtEl>
                                          <p:spTgt spid="16"/>
                                        </p:tgtEl>
                                      </p:cBhvr>
                                    </p:animEffect>
                                  </p:childTnLst>
                                </p:cTn>
                              </p:par>
                            </p:childTnLst>
                          </p:cTn>
                        </p:par>
                      </p:childTnLst>
                    </p:cTn>
                  </p:par>
                  <p:par>
                    <p:cTn id="56" fill="hold" nodeType="clickPar">
                      <p:stCondLst>
                        <p:cond delay="indefinite"/>
                      </p:stCondLst>
                      <p:childTnLst>
                        <p:par>
                          <p:cTn id="57" fill="hold" nodeType="withGroup">
                            <p:stCondLst>
                              <p:cond delay="indefinite"/>
                            </p:stCondLst>
                          </p:cTn>
                        </p:par>
                        <p:par>
                          <p:cTn id="58" fill="hold" nodeType="afterGroup">
                            <p:stCondLst>
                              <p:cond delay="0"/>
                            </p:stCondLst>
                            <p:childTnLst>
                              <p:par>
                                <p:cTn id="59" presetID="5" presetClass="entr" presetSubtype="10" fill="hold" grpId="0" nodeType="clickEffect">
                                  <p:stCondLst>
                                    <p:cond delay="0"/>
                                  </p:stCondLst>
                                  <p:childTnLst>
                                    <p:set>
                                      <p:cBhvr>
                                        <p:cTn id="60" dur="1000" fill="hold">
                                          <p:stCondLst>
                                            <p:cond delay="0"/>
                                          </p:stCondLst>
                                        </p:cTn>
                                        <p:tgtEl>
                                          <p:spTgt spid="18"/>
                                        </p:tgtEl>
                                        <p:attrNameLst>
                                          <p:attrName>style.visibility</p:attrName>
                                        </p:attrNameLst>
                                      </p:cBhvr>
                                      <p:to>
                                        <p:strVal val="visible"/>
                                      </p:to>
                                    </p:set>
                                    <p:animEffect transition="in" filter="checkerboard(across)">
                                      <p:cBhvr>
                                        <p:cTn id="61"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 grpId="0"/>
      <p:bldP spid="3" grpId="0"/>
      <p:bldP spid="4" grpId="0"/>
      <p:bldP spid="10" grpId="0"/>
      <p:bldP spid="11" grpId="0"/>
      <p:bldP spid="12" grpId="0"/>
      <p:bldP spid="15" grpId="0"/>
      <p:bldP spid="1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6222"/>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2</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2676526" y="450056"/>
            <a:ext cx="2466975" cy="369212"/>
          </a:xfrm>
          <a:prstGeom prst="rect">
            <a:avLst/>
          </a:prstGeom>
          <a:noFill/>
          <a:ln w="9525">
            <a:noFill/>
          </a:ln>
        </p:spPr>
        <p:txBody>
          <a:bodyPr wrap="square">
            <a:spAutoFit/>
          </a:bodyPr>
          <a:lstStyle/>
          <a:p>
            <a:pPr marL="0" indent="0" algn="l" eaLnBrk="1" fontAlgn="auto" latinLnBrk="0" hangingPunct="1"/>
            <a:r>
              <a:rPr lang="zh-CN" sz="1800" b="1">
                <a:solidFill>
                  <a:srgbClr val="0000FF"/>
                </a:solidFill>
                <a:latin typeface="微软雅黑" panose="020B0503020204020204" charset="-122"/>
                <a:ea typeface="微软雅黑" panose="020B0503020204020204" charset="-122"/>
              </a:rPr>
              <a:t>考点二、液体压强</a:t>
            </a:r>
            <a:endParaRPr lang="en-US" altLang="zh-CN" sz="1800" b="1">
              <a:solidFill>
                <a:srgbClr val="0000FF"/>
              </a:solidFill>
              <a:latin typeface="微软雅黑" panose="020B0503020204020204" charset="-122"/>
              <a:ea typeface="微软雅黑" panose="020B0503020204020204" charset="-122"/>
            </a:endParaRPr>
          </a:p>
        </p:txBody>
      </p:sp>
      <p:sp>
        <p:nvSpPr>
          <p:cNvPr id="4" name="文本框 3"/>
          <p:cNvSpPr txBox="1"/>
          <p:nvPr/>
        </p:nvSpPr>
        <p:spPr>
          <a:xfrm>
            <a:off x="283846" y="1000691"/>
            <a:ext cx="8813165" cy="3423483"/>
          </a:xfrm>
          <a:prstGeom prst="rect">
            <a:avLst/>
          </a:prstGeom>
          <a:noFill/>
          <a:ln w="9525">
            <a:noFill/>
          </a:ln>
        </p:spPr>
        <p:txBody>
          <a:bodyPr wrap="square">
            <a:spAutoFit/>
          </a:bodyPr>
          <a:lstStyle/>
          <a:p>
            <a:pPr marL="0" indent="0" algn="l" eaLnBrk="1" fontAlgn="auto" latinLnBrk="0" hangingPunct="1">
              <a:lnSpc>
                <a:spcPct val="150000"/>
              </a:lnSpc>
            </a:pPr>
            <a:r>
              <a:rPr lang="zh-CN" sz="1600" b="0">
                <a:latin typeface="微软雅黑" panose="020B0503020204020204" charset="-122"/>
                <a:ea typeface="微软雅黑" panose="020B0503020204020204" charset="-122"/>
                <a:cs typeface="微软雅黑" panose="020B0503020204020204" charset="-122"/>
              </a:rPr>
              <a:t>液体压强是本章重点，在力学部分中占据非常重要的地位，同时也是中考的常考内容。本考点有液体压强概念和特点，液体压强的计算。液体压强的概念包括：液体压强产生，影响液体压强大小的因素以及液体压强的特点；液体压强的计算包括：液体压强大小分析和液体压强常规计算。本考点是学生学习力学内容较难的部分，同时液体压强的计算也经常作为压轴题出现考点，在中考试卷中占据较大比例。所以，对本考点学习是学生应重视和掌握的内容。</a:t>
            </a:r>
          </a:p>
          <a:p>
            <a:pPr marL="0" indent="0" algn="l" eaLnBrk="1" fontAlgn="auto" latinLnBrk="0" hangingPunct="1">
              <a:lnSpc>
                <a:spcPct val="150000"/>
              </a:lnSpc>
            </a:pPr>
            <a:r>
              <a:rPr lang="zh-CN" sz="1600" b="0">
                <a:latin typeface="微软雅黑" panose="020B0503020204020204" charset="-122"/>
                <a:ea typeface="微软雅黑" panose="020B0503020204020204" charset="-122"/>
                <a:cs typeface="微软雅黑" panose="020B0503020204020204" charset="-122"/>
              </a:rPr>
              <a:t>在历年中考中，对“液体压强”的考查主要有以下几个方面：（1）液体压强的概念：考查学生对液体压强特点、概念的理解；常见考点是液体压强的特点、影响液体压强大小的因素等，此类问题属于常考热点；（2）液体压强的计算：主要分为简单计算和压轴计算，主要通过计算考查学生对液体压强的概念、分析和计算能力的掌握程度。</a:t>
            </a:r>
          </a:p>
        </p:txBody>
      </p:sp>
      <p:pic>
        <p:nvPicPr>
          <p:cNvPr id="7" name="图片 -2147482561" descr="图片2"/>
          <p:cNvPicPr>
            <a:picLocks noChangeAspect="1"/>
          </p:cNvPicPr>
          <p:nvPr/>
        </p:nvPicPr>
        <p:blipFill>
          <a:blip r:embed="rId2"/>
          <a:stretch>
            <a:fillRect/>
          </a:stretch>
        </p:blipFill>
        <p:spPr>
          <a:xfrm>
            <a:off x="1065531" y="73842"/>
            <a:ext cx="1285875" cy="760067"/>
          </a:xfrm>
          <a:prstGeom prst="rect">
            <a:avLst/>
          </a:prstGeom>
          <a:noFill/>
          <a:ln w="9525">
            <a:noFill/>
          </a:ln>
        </p:spPr>
      </p:pic>
    </p:spTree>
    <p:extLst>
      <p:ext uri="{BB962C8B-B14F-4D97-AF65-F5344CB8AC3E}">
        <p14:creationId xmlns:p14="http://schemas.microsoft.com/office/powerpoint/2010/main" val="2921534918"/>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4">
                                            <p:txEl>
                                              <p:pRg st="0" end="0"/>
                                            </p:txEl>
                                          </p:spTgt>
                                        </p:tgtEl>
                                        <p:attrNameLst>
                                          <p:attrName>style.visibility</p:attrName>
                                        </p:attrNameLst>
                                      </p:cBhvr>
                                      <p:to>
                                        <p:strVal val="visible"/>
                                      </p:to>
                                    </p:set>
                                    <p:animEffect transition="in" filter="checkerboard(across)">
                                      <p:cBhvr>
                                        <p:cTn id="7" dur="1000"/>
                                        <p:tgtEl>
                                          <p:spTgt spid="4">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5" presetClass="entr" presetSubtype="10" fill="hold" nodeType="clickEffect">
                                  <p:stCondLst>
                                    <p:cond delay="0"/>
                                  </p:stCondLst>
                                  <p:childTnLst>
                                    <p:set>
                                      <p:cBhvr>
                                        <p:cTn id="12" dur="1000" fill="hold">
                                          <p:stCondLst>
                                            <p:cond delay="0"/>
                                          </p:stCondLst>
                                        </p:cTn>
                                        <p:tgtEl>
                                          <p:spTgt spid="4">
                                            <p:txEl>
                                              <p:pRg st="1" end="1"/>
                                            </p:txEl>
                                          </p:spTgt>
                                        </p:tgtEl>
                                        <p:attrNameLst>
                                          <p:attrName>style.visibility</p:attrName>
                                        </p:attrNameLst>
                                      </p:cBhvr>
                                      <p:to>
                                        <p:strVal val="visible"/>
                                      </p:to>
                                    </p:set>
                                    <p:animEffect transition="in" filter="checkerboard(across)">
                                      <p:cBhvr>
                                        <p:cTn id="13" dur="10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6222"/>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2</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2676526" y="450056"/>
            <a:ext cx="2301875" cy="369212"/>
          </a:xfrm>
          <a:prstGeom prst="rect">
            <a:avLst/>
          </a:prstGeom>
          <a:noFill/>
          <a:ln w="9525">
            <a:noFill/>
          </a:ln>
        </p:spPr>
        <p:txBody>
          <a:bodyPr wrap="square">
            <a:spAutoFit/>
          </a:bodyPr>
          <a:lstStyle/>
          <a:p>
            <a:pPr marL="0" indent="0" algn="l" eaLnBrk="1" fontAlgn="auto" latinLnBrk="0" hangingPunct="1"/>
            <a:r>
              <a:rPr lang="zh-CN" sz="1800" b="1">
                <a:solidFill>
                  <a:srgbClr val="0000FF"/>
                </a:solidFill>
                <a:latin typeface="微软雅黑" panose="020B0503020204020204" charset="-122"/>
                <a:ea typeface="微软雅黑" panose="020B0503020204020204" charset="-122"/>
              </a:rPr>
              <a:t>考点二、液体压强</a:t>
            </a:r>
            <a:endParaRPr lang="en-US" altLang="zh-CN" sz="1800" b="1">
              <a:solidFill>
                <a:srgbClr val="0000FF"/>
              </a:solidFill>
              <a:latin typeface="微软雅黑" panose="020B0503020204020204" charset="-122"/>
              <a:ea typeface="微软雅黑" panose="020B0503020204020204" charset="-122"/>
            </a:endParaRPr>
          </a:p>
        </p:txBody>
      </p:sp>
      <p:sp>
        <p:nvSpPr>
          <p:cNvPr id="4" name="文本框 3"/>
          <p:cNvSpPr txBox="1"/>
          <p:nvPr/>
        </p:nvSpPr>
        <p:spPr>
          <a:xfrm>
            <a:off x="283846" y="1000691"/>
            <a:ext cx="8813165" cy="1942817"/>
          </a:xfrm>
          <a:prstGeom prst="rect">
            <a:avLst/>
          </a:prstGeom>
          <a:noFill/>
          <a:ln w="9525">
            <a:noFill/>
          </a:ln>
        </p:spPr>
        <p:txBody>
          <a:bodyPr wrap="square">
            <a:spAutoFit/>
          </a:bodyPr>
          <a:lstStyle/>
          <a:p>
            <a:pPr marL="0" indent="0" algn="l" eaLnBrk="1" fontAlgn="auto" latinLnBrk="0" hangingPunct="1">
              <a:lnSpc>
                <a:spcPct val="150000"/>
              </a:lnSpc>
            </a:pPr>
            <a:r>
              <a:rPr lang="zh-CN" sz="1600" b="0">
                <a:latin typeface="微软雅黑" panose="020B0503020204020204" charset="-122"/>
                <a:ea typeface="微软雅黑" panose="020B0503020204020204" charset="-122"/>
                <a:cs typeface="微软雅黑" panose="020B0503020204020204" charset="-122"/>
              </a:rPr>
              <a:t>在历年考试中，一般都会出现此类考题，有时以一个考题出现，有时会以大型计算题形式出现。中考主要题型有选择题、填空题、实验探究题和计算题。选择题以考查液体压强的概念居多；填空题以简单计算居多；实验探究题主要考查影响液体压强大小的因素和考生对实验探究过程实验方法、实验技能；综合计算以压轴题居多。在复习中，希望大家能把握好本章的知识点、考点和考查方式。</a:t>
            </a:r>
          </a:p>
        </p:txBody>
      </p:sp>
      <p:pic>
        <p:nvPicPr>
          <p:cNvPr id="7" name="图片 -2147482561" descr="图片2"/>
          <p:cNvPicPr>
            <a:picLocks noChangeAspect="1"/>
          </p:cNvPicPr>
          <p:nvPr/>
        </p:nvPicPr>
        <p:blipFill>
          <a:blip r:embed="rId2"/>
          <a:stretch>
            <a:fillRect/>
          </a:stretch>
        </p:blipFill>
        <p:spPr>
          <a:xfrm>
            <a:off x="1065531" y="73842"/>
            <a:ext cx="1285875" cy="760067"/>
          </a:xfrm>
          <a:prstGeom prst="rect">
            <a:avLst/>
          </a:prstGeom>
          <a:noFill/>
          <a:ln w="9525">
            <a:noFill/>
          </a:ln>
        </p:spPr>
      </p:pic>
    </p:spTree>
    <p:extLst>
      <p:ext uri="{BB962C8B-B14F-4D97-AF65-F5344CB8AC3E}">
        <p14:creationId xmlns:p14="http://schemas.microsoft.com/office/powerpoint/2010/main" val="468650958"/>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4"/>
                                        </p:tgtEl>
                                        <p:attrNameLst>
                                          <p:attrName>style.visibility</p:attrName>
                                        </p:attrNameLst>
                                      </p:cBhvr>
                                      <p:to>
                                        <p:strVal val="visible"/>
                                      </p:to>
                                    </p:set>
                                    <p:animEffect transition="in" filter="checkerboard(across)">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6222"/>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2</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2676526" y="450056"/>
            <a:ext cx="2287905" cy="369212"/>
          </a:xfrm>
          <a:prstGeom prst="rect">
            <a:avLst/>
          </a:prstGeom>
          <a:noFill/>
          <a:ln w="9525">
            <a:noFill/>
          </a:ln>
        </p:spPr>
        <p:txBody>
          <a:bodyPr wrap="square">
            <a:spAutoFit/>
          </a:bodyPr>
          <a:lstStyle/>
          <a:p>
            <a:pPr marL="0" indent="0" algn="l" eaLnBrk="1" fontAlgn="auto" latinLnBrk="0" hangingPunct="1"/>
            <a:r>
              <a:rPr lang="zh-CN" sz="1800" b="1">
                <a:solidFill>
                  <a:srgbClr val="0000FF"/>
                </a:solidFill>
                <a:latin typeface="微软雅黑" panose="020B0503020204020204" charset="-122"/>
                <a:ea typeface="微软雅黑" panose="020B0503020204020204" charset="-122"/>
              </a:rPr>
              <a:t>考点二、液体压强</a:t>
            </a:r>
            <a:endParaRPr lang="en-US" altLang="zh-CN" sz="1800" b="1">
              <a:solidFill>
                <a:srgbClr val="0000FF"/>
              </a:solidFill>
              <a:latin typeface="微软雅黑" panose="020B0503020204020204" charset="-122"/>
              <a:ea typeface="微软雅黑" panose="020B0503020204020204" charset="-122"/>
            </a:endParaRPr>
          </a:p>
        </p:txBody>
      </p:sp>
      <p:sp>
        <p:nvSpPr>
          <p:cNvPr id="3" name="文本框 2"/>
          <p:cNvSpPr txBox="1"/>
          <p:nvPr/>
        </p:nvSpPr>
        <p:spPr>
          <a:xfrm>
            <a:off x="327026" y="1000691"/>
            <a:ext cx="8689975" cy="3416320"/>
          </a:xfrm>
          <a:prstGeom prst="rect">
            <a:avLst/>
          </a:prstGeom>
          <a:noFill/>
          <a:ln w="9525">
            <a:noFill/>
          </a:ln>
        </p:spPr>
        <p:txBody>
          <a:bodyPr wrap="square">
            <a:spAutoFit/>
          </a:bodyPr>
          <a:lstStyle/>
          <a:p>
            <a:pPr marL="0" indent="0" algn="l" eaLnBrk="1" fontAlgn="auto" latinLnBrk="0" hangingPunct="1">
              <a:lnSpc>
                <a:spcPct val="150000"/>
              </a:lnSpc>
            </a:pPr>
            <a:r>
              <a:rPr lang="zh-CN" sz="1800" b="1">
                <a:solidFill>
                  <a:srgbClr val="1116CC"/>
                </a:solidFill>
                <a:latin typeface="微软雅黑" panose="020B0503020204020204" charset="-122"/>
                <a:ea typeface="微软雅黑" panose="020B0503020204020204" charset="-122"/>
                <a:cs typeface="微软雅黑" panose="020B0503020204020204" charset="-122"/>
              </a:rPr>
              <a:t>典例三</a:t>
            </a:r>
            <a:r>
              <a:rPr lang="zh-CN" sz="1800" b="1">
                <a:latin typeface="微软雅黑" panose="020B0503020204020204" charset="-122"/>
                <a:ea typeface="微软雅黑" panose="020B0503020204020204" charset="-122"/>
                <a:cs typeface="微软雅黑" panose="020B0503020204020204" charset="-122"/>
              </a:rPr>
              <a:t>：</a:t>
            </a:r>
            <a:r>
              <a:rPr sz="1800" b="1">
                <a:latin typeface="微软雅黑" panose="020B0503020204020204" charset="-122"/>
                <a:ea typeface="微软雅黑" panose="020B0503020204020204" charset="-122"/>
                <a:cs typeface="微软雅黑" panose="020B0503020204020204" charset="-122"/>
              </a:rPr>
              <a:t>（2020·湖南常德）</a:t>
            </a:r>
            <a:r>
              <a:rPr sz="1800">
                <a:latin typeface="微软雅黑" panose="020B0503020204020204" charset="-122"/>
                <a:ea typeface="微软雅黑" panose="020B0503020204020204" charset="-122"/>
                <a:cs typeface="微软雅黑" panose="020B0503020204020204" charset="-122"/>
              </a:rPr>
              <a:t>如图所示，水平桌面上放有底面积和质量都相同的甲、乙两平底容器，分别装有深度相同、质量相等的不同液体．下列说法正确的是（  ）。</a:t>
            </a:r>
          </a:p>
          <a:p>
            <a:pPr marL="0" indent="0" algn="l" eaLnBrk="1" fontAlgn="auto" latinLnBrk="0" hangingPunct="1">
              <a:lnSpc>
                <a:spcPct val="150000"/>
              </a:lnSpc>
            </a:pPr>
            <a:r>
              <a:rPr sz="1800">
                <a:latin typeface="微软雅黑" panose="020B0503020204020204" charset="-122"/>
                <a:ea typeface="微软雅黑" panose="020B0503020204020204" charset="-122"/>
                <a:cs typeface="微软雅黑" panose="020B0503020204020204" charset="-122"/>
              </a:rPr>
              <a:t>①容器对桌面的压力：F</a:t>
            </a:r>
            <a:r>
              <a:rPr sz="1800" baseline="-25000">
                <a:latin typeface="微软雅黑" panose="020B0503020204020204" charset="-122"/>
                <a:ea typeface="微软雅黑" panose="020B0503020204020204" charset="-122"/>
                <a:cs typeface="微软雅黑" panose="020B0503020204020204" charset="-122"/>
              </a:rPr>
              <a:t>甲</a:t>
            </a:r>
            <a:r>
              <a:rPr sz="1800">
                <a:latin typeface="微软雅黑" panose="020B0503020204020204" charset="-122"/>
                <a:ea typeface="微软雅黑" panose="020B0503020204020204" charset="-122"/>
                <a:cs typeface="微软雅黑" panose="020B0503020204020204" charset="-122"/>
              </a:rPr>
              <a:t>＞F</a:t>
            </a:r>
            <a:r>
              <a:rPr sz="1800" baseline="-25000">
                <a:latin typeface="微软雅黑" panose="020B0503020204020204" charset="-122"/>
                <a:ea typeface="微软雅黑" panose="020B0503020204020204" charset="-122"/>
                <a:cs typeface="微软雅黑" panose="020B0503020204020204" charset="-122"/>
              </a:rPr>
              <a:t>乙</a:t>
            </a:r>
            <a:endParaRPr sz="1800">
              <a:latin typeface="微软雅黑" panose="020B0503020204020204" charset="-122"/>
              <a:ea typeface="微软雅黑" panose="020B0503020204020204" charset="-122"/>
              <a:cs typeface="微软雅黑" panose="020B0503020204020204" charset="-122"/>
            </a:endParaRPr>
          </a:p>
          <a:p>
            <a:pPr marL="0" indent="0" algn="l" eaLnBrk="1" fontAlgn="auto" latinLnBrk="0" hangingPunct="1">
              <a:lnSpc>
                <a:spcPct val="150000"/>
              </a:lnSpc>
            </a:pPr>
            <a:r>
              <a:rPr sz="1800">
                <a:latin typeface="微软雅黑" panose="020B0503020204020204" charset="-122"/>
                <a:ea typeface="微软雅黑" panose="020B0503020204020204" charset="-122"/>
                <a:cs typeface="微软雅黑" panose="020B0503020204020204" charset="-122"/>
              </a:rPr>
              <a:t>②液体的密度：ρ</a:t>
            </a:r>
            <a:r>
              <a:rPr sz="1800" baseline="-25000">
                <a:latin typeface="微软雅黑" panose="020B0503020204020204" charset="-122"/>
                <a:ea typeface="微软雅黑" panose="020B0503020204020204" charset="-122"/>
                <a:cs typeface="微软雅黑" panose="020B0503020204020204" charset="-122"/>
              </a:rPr>
              <a:t>甲</a:t>
            </a:r>
            <a:r>
              <a:rPr sz="1800">
                <a:latin typeface="微软雅黑" panose="020B0503020204020204" charset="-122"/>
                <a:ea typeface="微软雅黑" panose="020B0503020204020204" charset="-122"/>
                <a:cs typeface="微软雅黑" panose="020B0503020204020204" charset="-122"/>
              </a:rPr>
              <a:t>=ρ</a:t>
            </a:r>
            <a:r>
              <a:rPr sz="1800" baseline="-25000">
                <a:latin typeface="微软雅黑" panose="020B0503020204020204" charset="-122"/>
                <a:ea typeface="微软雅黑" panose="020B0503020204020204" charset="-122"/>
                <a:cs typeface="微软雅黑" panose="020B0503020204020204" charset="-122"/>
              </a:rPr>
              <a:t>乙</a:t>
            </a:r>
            <a:endParaRPr sz="1800">
              <a:latin typeface="微软雅黑" panose="020B0503020204020204" charset="-122"/>
              <a:ea typeface="微软雅黑" panose="020B0503020204020204" charset="-122"/>
              <a:cs typeface="微软雅黑" panose="020B0503020204020204" charset="-122"/>
            </a:endParaRPr>
          </a:p>
          <a:p>
            <a:pPr marL="0" indent="0" algn="l" eaLnBrk="1" fontAlgn="auto" latinLnBrk="0" hangingPunct="1">
              <a:lnSpc>
                <a:spcPct val="150000"/>
              </a:lnSpc>
            </a:pPr>
            <a:r>
              <a:rPr sz="1800">
                <a:latin typeface="微软雅黑" panose="020B0503020204020204" charset="-122"/>
                <a:ea typeface="微软雅黑" panose="020B0503020204020204" charset="-122"/>
                <a:cs typeface="微软雅黑" panose="020B0503020204020204" charset="-122"/>
              </a:rPr>
              <a:t>③液体对容器底部的压强：p</a:t>
            </a:r>
            <a:r>
              <a:rPr sz="1800" baseline="-25000">
                <a:latin typeface="微软雅黑" panose="020B0503020204020204" charset="-122"/>
                <a:ea typeface="微软雅黑" panose="020B0503020204020204" charset="-122"/>
                <a:cs typeface="微软雅黑" panose="020B0503020204020204" charset="-122"/>
              </a:rPr>
              <a:t>甲</a:t>
            </a:r>
            <a:r>
              <a:rPr sz="1800">
                <a:latin typeface="微软雅黑" panose="020B0503020204020204" charset="-122"/>
                <a:ea typeface="微软雅黑" panose="020B0503020204020204" charset="-122"/>
                <a:cs typeface="微软雅黑" panose="020B0503020204020204" charset="-122"/>
              </a:rPr>
              <a:t>＞p</a:t>
            </a:r>
            <a:r>
              <a:rPr sz="1800" baseline="-25000">
                <a:latin typeface="微软雅黑" panose="020B0503020204020204" charset="-122"/>
                <a:ea typeface="微软雅黑" panose="020B0503020204020204" charset="-122"/>
                <a:cs typeface="微软雅黑" panose="020B0503020204020204" charset="-122"/>
              </a:rPr>
              <a:t>乙</a:t>
            </a:r>
            <a:endParaRPr sz="1800">
              <a:latin typeface="微软雅黑" panose="020B0503020204020204" charset="-122"/>
              <a:ea typeface="微软雅黑" panose="020B0503020204020204" charset="-122"/>
              <a:cs typeface="微软雅黑" panose="020B0503020204020204" charset="-122"/>
            </a:endParaRPr>
          </a:p>
          <a:p>
            <a:pPr marL="0" indent="0" algn="l" eaLnBrk="1" fontAlgn="auto" latinLnBrk="0" hangingPunct="1">
              <a:lnSpc>
                <a:spcPct val="150000"/>
              </a:lnSpc>
            </a:pPr>
            <a:r>
              <a:rPr sz="1800">
                <a:latin typeface="微软雅黑" panose="020B0503020204020204" charset="-122"/>
                <a:ea typeface="微软雅黑" panose="020B0503020204020204" charset="-122"/>
                <a:cs typeface="微软雅黑" panose="020B0503020204020204" charset="-122"/>
              </a:rPr>
              <a:t>④容器对桌面的压强：p</a:t>
            </a:r>
            <a:r>
              <a:rPr sz="1800" baseline="-25000">
                <a:latin typeface="微软雅黑" panose="020B0503020204020204" charset="-122"/>
                <a:ea typeface="微软雅黑" panose="020B0503020204020204" charset="-122"/>
                <a:cs typeface="微软雅黑" panose="020B0503020204020204" charset="-122"/>
              </a:rPr>
              <a:t>甲</a:t>
            </a:r>
            <a:r>
              <a:rPr sz="1800">
                <a:latin typeface="微软雅黑" panose="020B0503020204020204" charset="-122"/>
                <a:ea typeface="微软雅黑" panose="020B0503020204020204" charset="-122"/>
                <a:cs typeface="微软雅黑" panose="020B0503020204020204" charset="-122"/>
              </a:rPr>
              <a:t>′=p</a:t>
            </a:r>
            <a:r>
              <a:rPr sz="1800" baseline="-25000">
                <a:latin typeface="微软雅黑" panose="020B0503020204020204" charset="-122"/>
                <a:ea typeface="微软雅黑" panose="020B0503020204020204" charset="-122"/>
                <a:cs typeface="微软雅黑" panose="020B0503020204020204" charset="-122"/>
              </a:rPr>
              <a:t>乙</a:t>
            </a:r>
            <a:r>
              <a:rPr sz="1800">
                <a:latin typeface="微软雅黑" panose="020B0503020204020204" charset="-122"/>
                <a:ea typeface="微软雅黑" panose="020B0503020204020204" charset="-122"/>
                <a:cs typeface="微软雅黑" panose="020B0503020204020204" charset="-122"/>
              </a:rPr>
              <a:t>′</a:t>
            </a:r>
          </a:p>
          <a:p>
            <a:pPr marL="0" indent="0" algn="l" eaLnBrk="1" fontAlgn="auto" latinLnBrk="0" hangingPunct="1">
              <a:lnSpc>
                <a:spcPct val="150000"/>
              </a:lnSpc>
            </a:pPr>
            <a:r>
              <a:rPr sz="1800">
                <a:latin typeface="微软雅黑" panose="020B0503020204020204" charset="-122"/>
                <a:ea typeface="微软雅黑" panose="020B0503020204020204" charset="-122"/>
                <a:cs typeface="微软雅黑" panose="020B0503020204020204" charset="-122"/>
              </a:rPr>
              <a:t>A. 只有①和③   B. 只有①和④   C. 只有②和③   D. 只有③和④</a:t>
            </a:r>
          </a:p>
        </p:txBody>
      </p:sp>
      <p:pic>
        <p:nvPicPr>
          <p:cNvPr id="11" name="图片 -2147482561" descr="图片2"/>
          <p:cNvPicPr>
            <a:picLocks noChangeAspect="1"/>
          </p:cNvPicPr>
          <p:nvPr/>
        </p:nvPicPr>
        <p:blipFill>
          <a:blip r:embed="rId2"/>
          <a:stretch>
            <a:fillRect/>
          </a:stretch>
        </p:blipFill>
        <p:spPr>
          <a:xfrm>
            <a:off x="1065531" y="73842"/>
            <a:ext cx="1285875" cy="760067"/>
          </a:xfrm>
          <a:prstGeom prst="rect">
            <a:avLst/>
          </a:prstGeom>
          <a:noFill/>
          <a:ln w="9525">
            <a:noFill/>
          </a:ln>
        </p:spPr>
      </p:pic>
      <p:pic>
        <p:nvPicPr>
          <p:cNvPr id="2" name="图片 -2147482150" descr="学科网(www.zxxk.com)--教育资源门户，提供试卷、教案、课件、论文、素材以及各类教学资源下载，还有大量而丰富的教学相关资讯！"/>
          <p:cNvPicPr>
            <a:picLocks noChangeAspect="1"/>
          </p:cNvPicPr>
          <p:nvPr/>
        </p:nvPicPr>
        <p:blipFill>
          <a:blip r:embed="rId3"/>
          <a:stretch>
            <a:fillRect/>
          </a:stretch>
        </p:blipFill>
        <p:spPr>
          <a:xfrm>
            <a:off x="4731386" y="2135062"/>
            <a:ext cx="2056765" cy="1234313"/>
          </a:xfrm>
          <a:prstGeom prst="rect">
            <a:avLst/>
          </a:prstGeom>
          <a:noFill/>
          <a:ln w="9525">
            <a:noFill/>
          </a:ln>
        </p:spPr>
      </p:pic>
    </p:spTree>
    <p:extLst>
      <p:ext uri="{BB962C8B-B14F-4D97-AF65-F5344CB8AC3E}">
        <p14:creationId xmlns:p14="http://schemas.microsoft.com/office/powerpoint/2010/main" val="2740371215"/>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5" presetClass="entr" presetSubtype="10" fill="hold" nodeType="clickEffect">
                                  <p:stCondLst>
                                    <p:cond delay="0"/>
                                  </p:stCondLst>
                                  <p:childTnLst>
                                    <p:set>
                                      <p:cBhvr>
                                        <p:cTn id="12"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13" dur="1000"/>
                                        <p:tgtEl>
                                          <p:spTgt spid="3">
                                            <p:txEl>
                                              <p:pRg st="1" end="1"/>
                                            </p:txEl>
                                          </p:spTgt>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5" presetClass="entr" presetSubtype="10" fill="hold" nodeType="clickEffect">
                                  <p:stCondLst>
                                    <p:cond delay="0"/>
                                  </p:stCondLst>
                                  <p:childTnLst>
                                    <p:set>
                                      <p:cBhvr>
                                        <p:cTn id="18" dur="1000" fill="hold">
                                          <p:stCondLst>
                                            <p:cond delay="0"/>
                                          </p:stCondLst>
                                        </p:cTn>
                                        <p:tgtEl>
                                          <p:spTgt spid="3">
                                            <p:txEl>
                                              <p:pRg st="2" end="2"/>
                                            </p:txEl>
                                          </p:spTgt>
                                        </p:tgtEl>
                                        <p:attrNameLst>
                                          <p:attrName>style.visibility</p:attrName>
                                        </p:attrNameLst>
                                      </p:cBhvr>
                                      <p:to>
                                        <p:strVal val="visible"/>
                                      </p:to>
                                    </p:set>
                                    <p:animEffect transition="in" filter="checkerboard(across)">
                                      <p:cBhvr>
                                        <p:cTn id="19" dur="1000"/>
                                        <p:tgtEl>
                                          <p:spTgt spid="3">
                                            <p:txEl>
                                              <p:pRg st="2" end="2"/>
                                            </p:txEl>
                                          </p:spTgt>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5" presetClass="entr" presetSubtype="10" fill="hold" nodeType="clickEffect">
                                  <p:stCondLst>
                                    <p:cond delay="0"/>
                                  </p:stCondLst>
                                  <p:childTnLst>
                                    <p:set>
                                      <p:cBhvr>
                                        <p:cTn id="24" dur="1000" fill="hold">
                                          <p:stCondLst>
                                            <p:cond delay="0"/>
                                          </p:stCondLst>
                                        </p:cTn>
                                        <p:tgtEl>
                                          <p:spTgt spid="3">
                                            <p:txEl>
                                              <p:pRg st="3" end="3"/>
                                            </p:txEl>
                                          </p:spTgt>
                                        </p:tgtEl>
                                        <p:attrNameLst>
                                          <p:attrName>style.visibility</p:attrName>
                                        </p:attrNameLst>
                                      </p:cBhvr>
                                      <p:to>
                                        <p:strVal val="visible"/>
                                      </p:to>
                                    </p:set>
                                    <p:animEffect transition="in" filter="checkerboard(across)">
                                      <p:cBhvr>
                                        <p:cTn id="25" dur="1000"/>
                                        <p:tgtEl>
                                          <p:spTgt spid="3">
                                            <p:txEl>
                                              <p:pRg st="3" end="3"/>
                                            </p:txEl>
                                          </p:spTgt>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5" presetClass="entr" presetSubtype="10" fill="hold" nodeType="clickEffect">
                                  <p:stCondLst>
                                    <p:cond delay="0"/>
                                  </p:stCondLst>
                                  <p:childTnLst>
                                    <p:set>
                                      <p:cBhvr>
                                        <p:cTn id="30" dur="1000" fill="hold">
                                          <p:stCondLst>
                                            <p:cond delay="0"/>
                                          </p:stCondLst>
                                        </p:cTn>
                                        <p:tgtEl>
                                          <p:spTgt spid="3">
                                            <p:txEl>
                                              <p:pRg st="4" end="4"/>
                                            </p:txEl>
                                          </p:spTgt>
                                        </p:tgtEl>
                                        <p:attrNameLst>
                                          <p:attrName>style.visibility</p:attrName>
                                        </p:attrNameLst>
                                      </p:cBhvr>
                                      <p:to>
                                        <p:strVal val="visible"/>
                                      </p:to>
                                    </p:set>
                                    <p:animEffect transition="in" filter="checkerboard(across)">
                                      <p:cBhvr>
                                        <p:cTn id="31" dur="1000"/>
                                        <p:tgtEl>
                                          <p:spTgt spid="3">
                                            <p:txEl>
                                              <p:pRg st="4" end="4"/>
                                            </p:txEl>
                                          </p:spTgt>
                                        </p:tgtEl>
                                      </p:cBhvr>
                                    </p:animEffect>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5" presetClass="entr" presetSubtype="10" fill="hold" nodeType="clickEffect">
                                  <p:stCondLst>
                                    <p:cond delay="0"/>
                                  </p:stCondLst>
                                  <p:childTnLst>
                                    <p:set>
                                      <p:cBhvr>
                                        <p:cTn id="36" dur="1000" fill="hold">
                                          <p:stCondLst>
                                            <p:cond delay="0"/>
                                          </p:stCondLst>
                                        </p:cTn>
                                        <p:tgtEl>
                                          <p:spTgt spid="3">
                                            <p:txEl>
                                              <p:pRg st="5" end="5"/>
                                            </p:txEl>
                                          </p:spTgt>
                                        </p:tgtEl>
                                        <p:attrNameLst>
                                          <p:attrName>style.visibility</p:attrName>
                                        </p:attrNameLst>
                                      </p:cBhvr>
                                      <p:to>
                                        <p:strVal val="visible"/>
                                      </p:to>
                                    </p:set>
                                    <p:animEffect transition="in" filter="checkerboard(across)">
                                      <p:cBhvr>
                                        <p:cTn id="37" dur="1000"/>
                                        <p:tgtEl>
                                          <p:spTgt spid="3">
                                            <p:txEl>
                                              <p:pRg st="5" end="5"/>
                                            </p:txEl>
                                          </p:spTgt>
                                        </p:tgtEl>
                                      </p:cBhvr>
                                    </p:animEffect>
                                  </p:childTnLst>
                                </p:cTn>
                              </p:par>
                            </p:childTnLst>
                          </p:cTn>
                        </p:par>
                      </p:childTnLst>
                    </p:cTn>
                  </p:par>
                  <p:par>
                    <p:cTn id="38" fill="hold" nodeType="clickPar">
                      <p:stCondLst>
                        <p:cond delay="indefinite"/>
                      </p:stCondLst>
                      <p:childTnLst>
                        <p:par>
                          <p:cTn id="39" fill="hold" nodeType="withGroup">
                            <p:stCondLst>
                              <p:cond delay="indefinite"/>
                            </p:stCondLst>
                          </p:cTn>
                        </p:par>
                        <p:par>
                          <p:cTn id="40" fill="hold" nodeType="afterGroup">
                            <p:stCondLst>
                              <p:cond delay="0"/>
                            </p:stCondLst>
                            <p:childTnLst>
                              <p:par>
                                <p:cTn id="41" presetID="5" presetClass="entr" presetSubtype="10" fill="hold" nodeType="clickEffect">
                                  <p:stCondLst>
                                    <p:cond delay="0"/>
                                  </p:stCondLst>
                                  <p:childTnLst>
                                    <p:set>
                                      <p:cBhvr>
                                        <p:cTn id="42" dur="1000" fill="hold">
                                          <p:stCondLst>
                                            <p:cond delay="0"/>
                                          </p:stCondLst>
                                        </p:cTn>
                                        <p:tgtEl>
                                          <p:spTgt spid="2"/>
                                        </p:tgtEl>
                                        <p:attrNameLst>
                                          <p:attrName>style.visibility</p:attrName>
                                        </p:attrNameLst>
                                      </p:cBhvr>
                                      <p:to>
                                        <p:strVal val="visible"/>
                                      </p:to>
                                    </p:set>
                                    <p:animEffect transition="in" filter="checkerboard(across)">
                                      <p:cBhvr>
                                        <p:cTn id="43"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6222"/>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2</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2676526" y="450056"/>
            <a:ext cx="2069465" cy="369212"/>
          </a:xfrm>
          <a:prstGeom prst="rect">
            <a:avLst/>
          </a:prstGeom>
          <a:noFill/>
          <a:ln w="9525">
            <a:noFill/>
          </a:ln>
        </p:spPr>
        <p:txBody>
          <a:bodyPr wrap="square">
            <a:spAutoFit/>
          </a:bodyPr>
          <a:lstStyle/>
          <a:p>
            <a:pPr marL="0" indent="0" algn="l" eaLnBrk="1" fontAlgn="auto" latinLnBrk="0" hangingPunct="1"/>
            <a:r>
              <a:rPr lang="zh-CN" sz="1800" b="1">
                <a:solidFill>
                  <a:srgbClr val="0000FF"/>
                </a:solidFill>
                <a:latin typeface="微软雅黑" panose="020B0503020204020204" charset="-122"/>
                <a:ea typeface="微软雅黑" panose="020B0503020204020204" charset="-122"/>
              </a:rPr>
              <a:t>考点二、液体压强</a:t>
            </a:r>
            <a:endParaRPr lang="en-US" altLang="zh-CN" sz="1800" b="1">
              <a:solidFill>
                <a:srgbClr val="0000FF"/>
              </a:solidFill>
              <a:latin typeface="微软雅黑" panose="020B0503020204020204" charset="-122"/>
              <a:ea typeface="微软雅黑" panose="020B0503020204020204" charset="-122"/>
            </a:endParaRPr>
          </a:p>
        </p:txBody>
      </p:sp>
      <p:sp>
        <p:nvSpPr>
          <p:cNvPr id="9" name="文本框 8"/>
          <p:cNvSpPr txBox="1"/>
          <p:nvPr/>
        </p:nvSpPr>
        <p:spPr>
          <a:xfrm>
            <a:off x="327026" y="1102543"/>
            <a:ext cx="8689975" cy="3840438"/>
          </a:xfrm>
          <a:prstGeom prst="rect">
            <a:avLst/>
          </a:prstGeom>
          <a:noFill/>
          <a:ln w="9525">
            <a:noFill/>
          </a:ln>
        </p:spPr>
        <p:txBody>
          <a:bodyPr wrap="square">
            <a:spAutoFit/>
          </a:bodyPr>
          <a:lstStyle/>
          <a:p>
            <a:pPr marL="0" indent="0" algn="l" eaLnBrk="1" fontAlgn="auto" latinLnBrk="0" hangingPunct="1">
              <a:lnSpc>
                <a:spcPct val="150000"/>
              </a:lnSpc>
            </a:pPr>
            <a:r>
              <a:rPr sz="1800" b="0">
                <a:solidFill>
                  <a:srgbClr val="FF0000"/>
                </a:solidFill>
                <a:latin typeface="微软雅黑" panose="020B0503020204020204" charset="-122"/>
                <a:ea typeface="微软雅黑" panose="020B0503020204020204" charset="-122"/>
                <a:cs typeface="微软雅黑" panose="020B0503020204020204" charset="-122"/>
              </a:rPr>
              <a:t>【解析】①容器质量相等，容器内的液体质量也相等，所以总重相等，即容器对桌面的压力相等：F</a:t>
            </a:r>
            <a:r>
              <a:rPr sz="1800" b="0" baseline="-25000">
                <a:solidFill>
                  <a:srgbClr val="FF0000"/>
                </a:solidFill>
                <a:latin typeface="微软雅黑" panose="020B0503020204020204" charset="-122"/>
                <a:ea typeface="微软雅黑" panose="020B0503020204020204" charset="-122"/>
                <a:cs typeface="微软雅黑" panose="020B0503020204020204" charset="-122"/>
              </a:rPr>
              <a:t>甲</a:t>
            </a:r>
            <a:r>
              <a:rPr sz="1800" b="0">
                <a:solidFill>
                  <a:srgbClr val="FF0000"/>
                </a:solidFill>
                <a:latin typeface="微软雅黑" panose="020B0503020204020204" charset="-122"/>
                <a:ea typeface="微软雅黑" panose="020B0503020204020204" charset="-122"/>
                <a:cs typeface="微软雅黑" panose="020B0503020204020204" charset="-122"/>
              </a:rPr>
              <a:t>=F</a:t>
            </a:r>
            <a:r>
              <a:rPr sz="1800" b="0" baseline="-25000">
                <a:solidFill>
                  <a:srgbClr val="FF0000"/>
                </a:solidFill>
                <a:latin typeface="微软雅黑" panose="020B0503020204020204" charset="-122"/>
                <a:ea typeface="微软雅黑" panose="020B0503020204020204" charset="-122"/>
                <a:cs typeface="微软雅黑" panose="020B0503020204020204" charset="-122"/>
              </a:rPr>
              <a:t>乙</a:t>
            </a:r>
            <a:r>
              <a:rPr sz="1800" b="0">
                <a:solidFill>
                  <a:srgbClr val="FF0000"/>
                </a:solidFill>
                <a:latin typeface="微软雅黑" panose="020B0503020204020204" charset="-122"/>
                <a:ea typeface="微软雅黑" panose="020B0503020204020204" charset="-122"/>
                <a:cs typeface="微软雅黑" panose="020B0503020204020204" charset="-122"/>
              </a:rPr>
              <a:t>，故①错误；</a:t>
            </a:r>
          </a:p>
          <a:p>
            <a:pPr marL="0" indent="0" algn="l" eaLnBrk="1" fontAlgn="auto" latinLnBrk="0" hangingPunct="1">
              <a:lnSpc>
                <a:spcPct val="150000"/>
              </a:lnSpc>
            </a:pPr>
            <a:r>
              <a:rPr sz="1800" b="0">
                <a:solidFill>
                  <a:srgbClr val="FF0000"/>
                </a:solidFill>
                <a:latin typeface="微软雅黑" panose="020B0503020204020204" charset="-122"/>
                <a:ea typeface="微软雅黑" panose="020B0503020204020204" charset="-122"/>
                <a:cs typeface="微软雅黑" panose="020B0503020204020204" charset="-122"/>
              </a:rPr>
              <a:t>②液体的质量相等，由图知，乙容器越往上，口径越大，所以乙中液体体积大，</a:t>
            </a:r>
          </a:p>
          <a:p>
            <a:pPr marL="0" indent="0" algn="l" eaLnBrk="1" fontAlgn="auto" latinLnBrk="0" hangingPunct="1">
              <a:lnSpc>
                <a:spcPct val="150000"/>
              </a:lnSpc>
            </a:pPr>
            <a:r>
              <a:rPr sz="1800" b="0">
                <a:solidFill>
                  <a:srgbClr val="FF0000"/>
                </a:solidFill>
                <a:latin typeface="微软雅黑" panose="020B0503020204020204" charset="-122"/>
                <a:ea typeface="微软雅黑" panose="020B0503020204020204" charset="-122"/>
                <a:cs typeface="微软雅黑" panose="020B0503020204020204" charset="-122"/>
              </a:rPr>
              <a:t>根据</a:t>
            </a:r>
          </a:p>
          <a:p>
            <a:pPr marL="0" indent="0" algn="l" eaLnBrk="1" fontAlgn="auto" latinLnBrk="0" hangingPunct="1">
              <a:lnSpc>
                <a:spcPct val="150000"/>
              </a:lnSpc>
            </a:pPr>
            <a:r>
              <a:rPr sz="1800" b="0">
                <a:solidFill>
                  <a:srgbClr val="FF0000"/>
                </a:solidFill>
                <a:latin typeface="微软雅黑" panose="020B0503020204020204" charset="-122"/>
                <a:ea typeface="微软雅黑" panose="020B0503020204020204" charset="-122"/>
                <a:cs typeface="微软雅黑" panose="020B0503020204020204" charset="-122"/>
              </a:rPr>
              <a:t>可知，乙的密度小，故ρ</a:t>
            </a:r>
            <a:r>
              <a:rPr sz="1800" b="0" baseline="-25000">
                <a:solidFill>
                  <a:srgbClr val="FF0000"/>
                </a:solidFill>
                <a:latin typeface="微软雅黑" panose="020B0503020204020204" charset="-122"/>
                <a:ea typeface="微软雅黑" panose="020B0503020204020204" charset="-122"/>
                <a:cs typeface="微软雅黑" panose="020B0503020204020204" charset="-122"/>
              </a:rPr>
              <a:t>甲</a:t>
            </a:r>
            <a:r>
              <a:rPr sz="1800" b="0">
                <a:solidFill>
                  <a:srgbClr val="FF0000"/>
                </a:solidFill>
                <a:latin typeface="微软雅黑" panose="020B0503020204020204" charset="-122"/>
                <a:ea typeface="微软雅黑" panose="020B0503020204020204" charset="-122"/>
                <a:cs typeface="微软雅黑" panose="020B0503020204020204" charset="-122"/>
              </a:rPr>
              <a:t>&gt;ρ</a:t>
            </a:r>
            <a:r>
              <a:rPr sz="1800" b="0" baseline="-25000">
                <a:solidFill>
                  <a:srgbClr val="FF0000"/>
                </a:solidFill>
                <a:latin typeface="微软雅黑" panose="020B0503020204020204" charset="-122"/>
                <a:ea typeface="微软雅黑" panose="020B0503020204020204" charset="-122"/>
                <a:cs typeface="微软雅黑" panose="020B0503020204020204" charset="-122"/>
              </a:rPr>
              <a:t>乙</a:t>
            </a:r>
            <a:r>
              <a:rPr sz="1800" b="0">
                <a:solidFill>
                  <a:srgbClr val="FF0000"/>
                </a:solidFill>
                <a:latin typeface="微软雅黑" panose="020B0503020204020204" charset="-122"/>
                <a:ea typeface="微软雅黑" panose="020B0503020204020204" charset="-122"/>
                <a:cs typeface="微软雅黑" panose="020B0503020204020204" charset="-122"/>
              </a:rPr>
              <a:t>,故②错误；</a:t>
            </a:r>
          </a:p>
          <a:p>
            <a:pPr marL="0" indent="0" algn="l" eaLnBrk="1" fontAlgn="auto" latinLnBrk="0" hangingPunct="1">
              <a:lnSpc>
                <a:spcPct val="150000"/>
              </a:lnSpc>
            </a:pPr>
            <a:r>
              <a:rPr sz="1800" b="0">
                <a:solidFill>
                  <a:srgbClr val="FF0000"/>
                </a:solidFill>
                <a:latin typeface="微软雅黑" panose="020B0503020204020204" charset="-122"/>
                <a:ea typeface="微软雅黑" panose="020B0503020204020204" charset="-122"/>
                <a:cs typeface="微软雅黑" panose="020B0503020204020204" charset="-122"/>
              </a:rPr>
              <a:t>③因为ρ</a:t>
            </a:r>
            <a:r>
              <a:rPr sz="1800" b="0" baseline="-25000">
                <a:solidFill>
                  <a:srgbClr val="FF0000"/>
                </a:solidFill>
                <a:latin typeface="微软雅黑" panose="020B0503020204020204" charset="-122"/>
                <a:ea typeface="微软雅黑" panose="020B0503020204020204" charset="-122"/>
                <a:cs typeface="微软雅黑" panose="020B0503020204020204" charset="-122"/>
              </a:rPr>
              <a:t>甲</a:t>
            </a:r>
            <a:r>
              <a:rPr sz="1800" b="0">
                <a:solidFill>
                  <a:srgbClr val="FF0000"/>
                </a:solidFill>
                <a:latin typeface="微软雅黑" panose="020B0503020204020204" charset="-122"/>
                <a:ea typeface="微软雅黑" panose="020B0503020204020204" charset="-122"/>
                <a:cs typeface="微软雅黑" panose="020B0503020204020204" charset="-122"/>
              </a:rPr>
              <a:t>&gt;ρ</a:t>
            </a:r>
            <a:r>
              <a:rPr sz="1800" b="0" baseline="-25000">
                <a:solidFill>
                  <a:srgbClr val="FF0000"/>
                </a:solidFill>
                <a:latin typeface="微软雅黑" panose="020B0503020204020204" charset="-122"/>
                <a:ea typeface="微软雅黑" panose="020B0503020204020204" charset="-122"/>
                <a:cs typeface="微软雅黑" panose="020B0503020204020204" charset="-122"/>
              </a:rPr>
              <a:t>乙</a:t>
            </a:r>
            <a:r>
              <a:rPr sz="1800" b="0">
                <a:solidFill>
                  <a:srgbClr val="FF0000"/>
                </a:solidFill>
                <a:latin typeface="微软雅黑" panose="020B0503020204020204" charset="-122"/>
                <a:ea typeface="微软雅黑" panose="020B0503020204020204" charset="-122"/>
                <a:cs typeface="微软雅黑" panose="020B0503020204020204" charset="-122"/>
              </a:rPr>
              <a:t>，且液面相平，根据</a:t>
            </a:r>
            <a:r>
              <a:rPr lang="en-US" sz="1800" b="0">
                <a:solidFill>
                  <a:srgbClr val="FF0000"/>
                </a:solidFill>
                <a:latin typeface="微软雅黑" panose="020B0503020204020204" charset="-122"/>
                <a:ea typeface="微软雅黑" panose="020B0503020204020204" charset="-122"/>
                <a:cs typeface="微软雅黑" panose="020B0503020204020204" charset="-122"/>
              </a:rPr>
              <a:t>p=</a:t>
            </a:r>
            <a:r>
              <a:rPr lang="en-US" sz="1800" b="0">
                <a:solidFill>
                  <a:srgbClr val="FF0000"/>
                </a:solidFill>
                <a:latin typeface="宋体" pitchFamily="2" charset="-122"/>
                <a:ea typeface="宋体" pitchFamily="2" charset="-122"/>
                <a:cs typeface="微软雅黑" panose="020B0503020204020204" charset="-122"/>
              </a:rPr>
              <a:t>ρ</a:t>
            </a:r>
            <a:r>
              <a:rPr lang="en-US" sz="1800" b="0">
                <a:solidFill>
                  <a:srgbClr val="FF0000"/>
                </a:solidFill>
                <a:latin typeface="微软雅黑" panose="020B0503020204020204" charset="-122"/>
                <a:ea typeface="微软雅黑" panose="020B0503020204020204" charset="-122"/>
                <a:cs typeface="微软雅黑" panose="020B0503020204020204" charset="-122"/>
              </a:rPr>
              <a:t>gh</a:t>
            </a:r>
            <a:r>
              <a:rPr sz="1800" b="0">
                <a:solidFill>
                  <a:srgbClr val="FF0000"/>
                </a:solidFill>
                <a:latin typeface="微软雅黑" panose="020B0503020204020204" charset="-122"/>
                <a:ea typeface="微软雅黑" panose="020B0503020204020204" charset="-122"/>
                <a:cs typeface="微软雅黑" panose="020B0503020204020204" charset="-122"/>
              </a:rPr>
              <a:t>可知，液体对容器底部的压强为：p</a:t>
            </a:r>
            <a:r>
              <a:rPr sz="1800" b="0" baseline="-25000">
                <a:solidFill>
                  <a:srgbClr val="FF0000"/>
                </a:solidFill>
                <a:latin typeface="微软雅黑" panose="020B0503020204020204" charset="-122"/>
                <a:ea typeface="微软雅黑" panose="020B0503020204020204" charset="-122"/>
                <a:cs typeface="微软雅黑" panose="020B0503020204020204" charset="-122"/>
              </a:rPr>
              <a:t>甲</a:t>
            </a:r>
            <a:r>
              <a:rPr sz="1800" b="0">
                <a:solidFill>
                  <a:srgbClr val="FF0000"/>
                </a:solidFill>
                <a:latin typeface="微软雅黑" panose="020B0503020204020204" charset="-122"/>
                <a:ea typeface="微软雅黑" panose="020B0503020204020204" charset="-122"/>
                <a:cs typeface="微软雅黑" panose="020B0503020204020204" charset="-122"/>
              </a:rPr>
              <a:t>＞p</a:t>
            </a:r>
            <a:r>
              <a:rPr sz="1800" b="0" baseline="-25000">
                <a:solidFill>
                  <a:srgbClr val="FF0000"/>
                </a:solidFill>
                <a:latin typeface="微软雅黑" panose="020B0503020204020204" charset="-122"/>
                <a:ea typeface="微软雅黑" panose="020B0503020204020204" charset="-122"/>
                <a:cs typeface="微软雅黑" panose="020B0503020204020204" charset="-122"/>
              </a:rPr>
              <a:t>乙</a:t>
            </a:r>
            <a:r>
              <a:rPr sz="1800" b="0">
                <a:solidFill>
                  <a:srgbClr val="FF0000"/>
                </a:solidFill>
                <a:latin typeface="微软雅黑" panose="020B0503020204020204" charset="-122"/>
                <a:ea typeface="微软雅黑" panose="020B0503020204020204" charset="-122"/>
                <a:cs typeface="微软雅黑" panose="020B0503020204020204" charset="-122"/>
              </a:rPr>
              <a:t>，故③正确；</a:t>
            </a:r>
          </a:p>
          <a:p>
            <a:pPr marL="0" indent="0" algn="l" eaLnBrk="1" fontAlgn="auto" latinLnBrk="0" hangingPunct="1">
              <a:lnSpc>
                <a:spcPct val="150000"/>
              </a:lnSpc>
            </a:pPr>
            <a:r>
              <a:rPr sz="1800" b="0">
                <a:solidFill>
                  <a:srgbClr val="FF0000"/>
                </a:solidFill>
                <a:latin typeface="微软雅黑" panose="020B0503020204020204" charset="-122"/>
                <a:ea typeface="微软雅黑" panose="020B0503020204020204" charset="-122"/>
                <a:cs typeface="微软雅黑" panose="020B0503020204020204" charset="-122"/>
              </a:rPr>
              <a:t>④总重相等，容器的底面积相等，根据</a:t>
            </a:r>
          </a:p>
          <a:p>
            <a:pPr marL="0" indent="0" algn="l" eaLnBrk="1" fontAlgn="auto" latinLnBrk="0" hangingPunct="1">
              <a:lnSpc>
                <a:spcPct val="150000"/>
              </a:lnSpc>
            </a:pPr>
            <a:r>
              <a:rPr sz="1800" b="0">
                <a:solidFill>
                  <a:srgbClr val="FF0000"/>
                </a:solidFill>
                <a:latin typeface="微软雅黑" panose="020B0503020204020204" charset="-122"/>
                <a:ea typeface="微软雅黑" panose="020B0503020204020204" charset="-122"/>
                <a:cs typeface="微软雅黑" panose="020B0503020204020204" charset="-122"/>
              </a:rPr>
              <a:t>得容器对桌面的压强：p</a:t>
            </a:r>
            <a:r>
              <a:rPr sz="1800" b="0" baseline="-25000">
                <a:solidFill>
                  <a:srgbClr val="FF0000"/>
                </a:solidFill>
                <a:latin typeface="微软雅黑" panose="020B0503020204020204" charset="-122"/>
                <a:ea typeface="微软雅黑" panose="020B0503020204020204" charset="-122"/>
                <a:cs typeface="微软雅黑" panose="020B0503020204020204" charset="-122"/>
              </a:rPr>
              <a:t>甲</a:t>
            </a:r>
            <a:r>
              <a:rPr sz="1800" b="0">
                <a:solidFill>
                  <a:srgbClr val="FF0000"/>
                </a:solidFill>
                <a:latin typeface="微软雅黑" panose="020B0503020204020204" charset="-122"/>
                <a:ea typeface="微软雅黑" panose="020B0503020204020204" charset="-122"/>
                <a:cs typeface="微软雅黑" panose="020B0503020204020204" charset="-122"/>
              </a:rPr>
              <a:t>′=p</a:t>
            </a:r>
            <a:r>
              <a:rPr sz="1800" b="0" baseline="-25000">
                <a:solidFill>
                  <a:srgbClr val="FF0000"/>
                </a:solidFill>
                <a:latin typeface="微软雅黑" panose="020B0503020204020204" charset="-122"/>
                <a:ea typeface="微软雅黑" panose="020B0503020204020204" charset="-122"/>
                <a:cs typeface="微软雅黑" panose="020B0503020204020204" charset="-122"/>
              </a:rPr>
              <a:t>乙</a:t>
            </a:r>
            <a:r>
              <a:rPr sz="1800" b="0">
                <a:solidFill>
                  <a:srgbClr val="FF0000"/>
                </a:solidFill>
                <a:latin typeface="微软雅黑" panose="020B0503020204020204" charset="-122"/>
                <a:ea typeface="微软雅黑" panose="020B0503020204020204" charset="-122"/>
                <a:cs typeface="微软雅黑" panose="020B0503020204020204" charset="-122"/>
              </a:rPr>
              <a:t>′，故④正确；故选D。</a:t>
            </a:r>
          </a:p>
        </p:txBody>
      </p:sp>
      <p:pic>
        <p:nvPicPr>
          <p:cNvPr id="11" name="图片 -2147482561" descr="图片2"/>
          <p:cNvPicPr>
            <a:picLocks noChangeAspect="1"/>
          </p:cNvPicPr>
          <p:nvPr/>
        </p:nvPicPr>
        <p:blipFill>
          <a:blip r:embed="rId3"/>
          <a:stretch>
            <a:fillRect/>
          </a:stretch>
        </p:blipFill>
        <p:spPr>
          <a:xfrm>
            <a:off x="1065531" y="73842"/>
            <a:ext cx="1285875" cy="760067"/>
          </a:xfrm>
          <a:prstGeom prst="rect">
            <a:avLst/>
          </a:prstGeom>
          <a:noFill/>
          <a:ln w="9525">
            <a:noFill/>
          </a:ln>
        </p:spPr>
      </p:pic>
      <p:graphicFrame>
        <p:nvGraphicFramePr>
          <p:cNvPr id="2" name="对象 -2147482149" descr="学科网(www.zxxk.com)--教育资源门户，提供试卷、教案、课件、论文、素材以及各类教学资源下载，还有大量而丰富的教学相关资讯！"/>
          <p:cNvGraphicFramePr>
            <a:graphicFrameLocks noChangeAspect="1"/>
          </p:cNvGraphicFramePr>
          <p:nvPr/>
        </p:nvGraphicFramePr>
        <p:xfrm>
          <a:off x="892494" y="2451120"/>
          <a:ext cx="447675" cy="391492"/>
        </p:xfrm>
        <a:graphic>
          <a:graphicData uri="http://schemas.openxmlformats.org/presentationml/2006/ole">
            <mc:AlternateContent xmlns:mc="http://schemas.openxmlformats.org/markup-compatibility/2006">
              <mc:Choice xmlns:v="urn:schemas-microsoft-com:vml" Requires="v">
                <p:oleObj spid="_x0000_s5122" r:id="rId4" imgW="0" imgH="0" progId="Equation.DSMT4">
                  <p:embed/>
                </p:oleObj>
              </mc:Choice>
              <mc:Fallback>
                <p:oleObj r:id="rId4" imgW="0" imgH="0" progId="Equation.DSMT4">
                  <p:embed/>
                  <p:pic>
                    <p:nvPicPr>
                      <p:cNvPr id="0" name=""/>
                      <p:cNvPicPr/>
                      <p:nvPr/>
                    </p:nvPicPr>
                    <p:blipFill>
                      <a:blip r:embed="rId5"/>
                      <a:stretch>
                        <a:fillRect/>
                      </a:stretch>
                    </p:blipFill>
                    <p:spPr>
                      <a:xfrm>
                        <a:off x="892494" y="2451120"/>
                        <a:ext cx="447675" cy="391492"/>
                      </a:xfrm>
                      <a:prstGeom prst="rect">
                        <a:avLst/>
                      </a:prstGeom>
                      <a:noFill/>
                      <a:ln w="38100">
                        <a:noFill/>
                        <a:miter/>
                      </a:ln>
                    </p:spPr>
                  </p:pic>
                </p:oleObj>
              </mc:Fallback>
            </mc:AlternateContent>
          </a:graphicData>
        </a:graphic>
      </p:graphicFrame>
      <p:graphicFrame>
        <p:nvGraphicFramePr>
          <p:cNvPr id="3" name="对象 -2147482147" descr="学科网(www.zxxk.com)--教育资源门户，提供试卷、教案、课件、论文、素材以及各类教学资源下载，还有大量而丰富的教学相关资讯！"/>
          <p:cNvGraphicFramePr>
            <a:graphicFrameLocks noChangeAspect="1"/>
          </p:cNvGraphicFramePr>
          <p:nvPr/>
        </p:nvGraphicFramePr>
        <p:xfrm>
          <a:off x="4405630" y="4078835"/>
          <a:ext cx="723900" cy="391492"/>
        </p:xfrm>
        <a:graphic>
          <a:graphicData uri="http://schemas.openxmlformats.org/presentationml/2006/ole">
            <mc:AlternateContent xmlns:mc="http://schemas.openxmlformats.org/markup-compatibility/2006">
              <mc:Choice xmlns:v="urn:schemas-microsoft-com:vml" Requires="v">
                <p:oleObj spid="_x0000_s5123" r:id="rId6" imgW="0" imgH="0" progId="Equation.DSMT4">
                  <p:embed/>
                </p:oleObj>
              </mc:Choice>
              <mc:Fallback>
                <p:oleObj r:id="rId6" imgW="0" imgH="0" progId="Equation.DSMT4">
                  <p:embed/>
                  <p:pic>
                    <p:nvPicPr>
                      <p:cNvPr id="0" name=""/>
                      <p:cNvPicPr/>
                      <p:nvPr/>
                    </p:nvPicPr>
                    <p:blipFill>
                      <a:blip r:embed="rId7"/>
                      <a:stretch>
                        <a:fillRect/>
                      </a:stretch>
                    </p:blipFill>
                    <p:spPr>
                      <a:xfrm>
                        <a:off x="4405630" y="4078835"/>
                        <a:ext cx="723900" cy="391492"/>
                      </a:xfrm>
                      <a:prstGeom prst="rect">
                        <a:avLst/>
                      </a:prstGeom>
                      <a:noFill/>
                      <a:ln w="38100">
                        <a:noFill/>
                        <a:miter/>
                      </a:ln>
                    </p:spPr>
                  </p:pic>
                </p:oleObj>
              </mc:Fallback>
            </mc:AlternateContent>
          </a:graphicData>
        </a:graphic>
      </p:graphicFrame>
    </p:spTree>
    <p:extLst>
      <p:ext uri="{BB962C8B-B14F-4D97-AF65-F5344CB8AC3E}">
        <p14:creationId xmlns:p14="http://schemas.microsoft.com/office/powerpoint/2010/main" val="2300277345"/>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9">
                                            <p:txEl>
                                              <p:pRg st="0" end="0"/>
                                            </p:txEl>
                                          </p:spTgt>
                                        </p:tgtEl>
                                        <p:attrNameLst>
                                          <p:attrName>style.visibility</p:attrName>
                                        </p:attrNameLst>
                                      </p:cBhvr>
                                      <p:to>
                                        <p:strVal val="visible"/>
                                      </p:to>
                                    </p:set>
                                    <p:animEffect transition="in" filter="checkerboard(across)">
                                      <p:cBhvr>
                                        <p:cTn id="7" dur="1000"/>
                                        <p:tgtEl>
                                          <p:spTgt spid="9">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5" presetClass="entr" presetSubtype="10" fill="hold" nodeType="clickEffect">
                                  <p:stCondLst>
                                    <p:cond delay="0"/>
                                  </p:stCondLst>
                                  <p:childTnLst>
                                    <p:set>
                                      <p:cBhvr>
                                        <p:cTn id="12" dur="1000" fill="hold">
                                          <p:stCondLst>
                                            <p:cond delay="0"/>
                                          </p:stCondLst>
                                        </p:cTn>
                                        <p:tgtEl>
                                          <p:spTgt spid="9">
                                            <p:txEl>
                                              <p:pRg st="1" end="1"/>
                                            </p:txEl>
                                          </p:spTgt>
                                        </p:tgtEl>
                                        <p:attrNameLst>
                                          <p:attrName>style.visibility</p:attrName>
                                        </p:attrNameLst>
                                      </p:cBhvr>
                                      <p:to>
                                        <p:strVal val="visible"/>
                                      </p:to>
                                    </p:set>
                                    <p:animEffect transition="in" filter="checkerboard(across)">
                                      <p:cBhvr>
                                        <p:cTn id="13" dur="1000"/>
                                        <p:tgtEl>
                                          <p:spTgt spid="9">
                                            <p:txEl>
                                              <p:pRg st="1" end="1"/>
                                            </p:txEl>
                                          </p:spTgt>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5" presetClass="entr" presetSubtype="10" fill="hold" nodeType="clickEffect">
                                  <p:stCondLst>
                                    <p:cond delay="0"/>
                                  </p:stCondLst>
                                  <p:childTnLst>
                                    <p:set>
                                      <p:cBhvr>
                                        <p:cTn id="18" dur="1000" fill="hold">
                                          <p:stCondLst>
                                            <p:cond delay="0"/>
                                          </p:stCondLst>
                                        </p:cTn>
                                        <p:tgtEl>
                                          <p:spTgt spid="9">
                                            <p:txEl>
                                              <p:pRg st="2" end="2"/>
                                            </p:txEl>
                                          </p:spTgt>
                                        </p:tgtEl>
                                        <p:attrNameLst>
                                          <p:attrName>style.visibility</p:attrName>
                                        </p:attrNameLst>
                                      </p:cBhvr>
                                      <p:to>
                                        <p:strVal val="visible"/>
                                      </p:to>
                                    </p:set>
                                    <p:animEffect transition="in" filter="checkerboard(across)">
                                      <p:cBhvr>
                                        <p:cTn id="19" dur="1000"/>
                                        <p:tgtEl>
                                          <p:spTgt spid="9">
                                            <p:txEl>
                                              <p:pRg st="2" end="2"/>
                                            </p:txEl>
                                          </p:spTgt>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5" presetClass="entr" presetSubtype="10" fill="hold" nodeType="clickEffect">
                                  <p:stCondLst>
                                    <p:cond delay="0"/>
                                  </p:stCondLst>
                                  <p:childTnLst>
                                    <p:set>
                                      <p:cBhvr>
                                        <p:cTn id="24" dur="1000" fill="hold">
                                          <p:stCondLst>
                                            <p:cond delay="0"/>
                                          </p:stCondLst>
                                        </p:cTn>
                                        <p:tgtEl>
                                          <p:spTgt spid="2"/>
                                        </p:tgtEl>
                                        <p:attrNameLst>
                                          <p:attrName>style.visibility</p:attrName>
                                        </p:attrNameLst>
                                      </p:cBhvr>
                                      <p:to>
                                        <p:strVal val="visible"/>
                                      </p:to>
                                    </p:set>
                                    <p:animEffect transition="in" filter="checkerboard(across)">
                                      <p:cBhvr>
                                        <p:cTn id="25" dur="1000"/>
                                        <p:tgtEl>
                                          <p:spTgt spid="2"/>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5" presetClass="entr" presetSubtype="10" fill="hold" nodeType="clickEffect">
                                  <p:stCondLst>
                                    <p:cond delay="0"/>
                                  </p:stCondLst>
                                  <p:childTnLst>
                                    <p:set>
                                      <p:cBhvr>
                                        <p:cTn id="30" dur="1000" fill="hold">
                                          <p:stCondLst>
                                            <p:cond delay="0"/>
                                          </p:stCondLst>
                                        </p:cTn>
                                        <p:tgtEl>
                                          <p:spTgt spid="9">
                                            <p:txEl>
                                              <p:pRg st="3" end="3"/>
                                            </p:txEl>
                                          </p:spTgt>
                                        </p:tgtEl>
                                        <p:attrNameLst>
                                          <p:attrName>style.visibility</p:attrName>
                                        </p:attrNameLst>
                                      </p:cBhvr>
                                      <p:to>
                                        <p:strVal val="visible"/>
                                      </p:to>
                                    </p:set>
                                    <p:animEffect transition="in" filter="checkerboard(across)">
                                      <p:cBhvr>
                                        <p:cTn id="31" dur="1000"/>
                                        <p:tgtEl>
                                          <p:spTgt spid="9">
                                            <p:txEl>
                                              <p:pRg st="3" end="3"/>
                                            </p:txEl>
                                          </p:spTgt>
                                        </p:tgtEl>
                                      </p:cBhvr>
                                    </p:animEffect>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5" presetClass="entr" presetSubtype="10" fill="hold" nodeType="clickEffect">
                                  <p:stCondLst>
                                    <p:cond delay="0"/>
                                  </p:stCondLst>
                                  <p:childTnLst>
                                    <p:set>
                                      <p:cBhvr>
                                        <p:cTn id="36" dur="1000" fill="hold">
                                          <p:stCondLst>
                                            <p:cond delay="0"/>
                                          </p:stCondLst>
                                        </p:cTn>
                                        <p:tgtEl>
                                          <p:spTgt spid="9">
                                            <p:txEl>
                                              <p:pRg st="4" end="4"/>
                                            </p:txEl>
                                          </p:spTgt>
                                        </p:tgtEl>
                                        <p:attrNameLst>
                                          <p:attrName>style.visibility</p:attrName>
                                        </p:attrNameLst>
                                      </p:cBhvr>
                                      <p:to>
                                        <p:strVal val="visible"/>
                                      </p:to>
                                    </p:set>
                                    <p:animEffect transition="in" filter="checkerboard(across)">
                                      <p:cBhvr>
                                        <p:cTn id="37" dur="1000"/>
                                        <p:tgtEl>
                                          <p:spTgt spid="9">
                                            <p:txEl>
                                              <p:pRg st="4" end="4"/>
                                            </p:txEl>
                                          </p:spTgt>
                                        </p:tgtEl>
                                      </p:cBhvr>
                                    </p:animEffect>
                                  </p:childTnLst>
                                </p:cTn>
                              </p:par>
                            </p:childTnLst>
                          </p:cTn>
                        </p:par>
                      </p:childTnLst>
                    </p:cTn>
                  </p:par>
                  <p:par>
                    <p:cTn id="38" fill="hold" nodeType="clickPar">
                      <p:stCondLst>
                        <p:cond delay="indefinite"/>
                      </p:stCondLst>
                      <p:childTnLst>
                        <p:par>
                          <p:cTn id="39" fill="hold" nodeType="withGroup">
                            <p:stCondLst>
                              <p:cond delay="indefinite"/>
                            </p:stCondLst>
                          </p:cTn>
                        </p:par>
                        <p:par>
                          <p:cTn id="40" fill="hold" nodeType="afterGroup">
                            <p:stCondLst>
                              <p:cond delay="0"/>
                            </p:stCondLst>
                            <p:childTnLst>
                              <p:par>
                                <p:cTn id="41" presetID="5" presetClass="entr" presetSubtype="10" fill="hold" nodeType="clickEffect">
                                  <p:stCondLst>
                                    <p:cond delay="0"/>
                                  </p:stCondLst>
                                  <p:childTnLst>
                                    <p:set>
                                      <p:cBhvr>
                                        <p:cTn id="42" dur="1000" fill="hold">
                                          <p:stCondLst>
                                            <p:cond delay="0"/>
                                          </p:stCondLst>
                                        </p:cTn>
                                        <p:tgtEl>
                                          <p:spTgt spid="9">
                                            <p:txEl>
                                              <p:pRg st="5" end="5"/>
                                            </p:txEl>
                                          </p:spTgt>
                                        </p:tgtEl>
                                        <p:attrNameLst>
                                          <p:attrName>style.visibility</p:attrName>
                                        </p:attrNameLst>
                                      </p:cBhvr>
                                      <p:to>
                                        <p:strVal val="visible"/>
                                      </p:to>
                                    </p:set>
                                    <p:animEffect transition="in" filter="checkerboard(across)">
                                      <p:cBhvr>
                                        <p:cTn id="43" dur="1000"/>
                                        <p:tgtEl>
                                          <p:spTgt spid="9">
                                            <p:txEl>
                                              <p:pRg st="5" end="5"/>
                                            </p:txEl>
                                          </p:spTgt>
                                        </p:tgtEl>
                                      </p:cBhvr>
                                    </p:animEffect>
                                  </p:childTnLst>
                                </p:cTn>
                              </p:par>
                            </p:childTnLst>
                          </p:cTn>
                        </p:par>
                      </p:childTnLst>
                    </p:cTn>
                  </p:par>
                  <p:par>
                    <p:cTn id="44" fill="hold" nodeType="clickPar">
                      <p:stCondLst>
                        <p:cond delay="indefinite"/>
                      </p:stCondLst>
                      <p:childTnLst>
                        <p:par>
                          <p:cTn id="45" fill="hold" nodeType="withGroup">
                            <p:stCondLst>
                              <p:cond delay="indefinite"/>
                            </p:stCondLst>
                          </p:cTn>
                        </p:par>
                        <p:par>
                          <p:cTn id="46" fill="hold" nodeType="afterGroup">
                            <p:stCondLst>
                              <p:cond delay="0"/>
                            </p:stCondLst>
                            <p:childTnLst>
                              <p:par>
                                <p:cTn id="47" presetID="5" presetClass="entr" presetSubtype="10" fill="hold" nodeType="clickEffect">
                                  <p:stCondLst>
                                    <p:cond delay="0"/>
                                  </p:stCondLst>
                                  <p:childTnLst>
                                    <p:set>
                                      <p:cBhvr>
                                        <p:cTn id="48" dur="1000" fill="hold">
                                          <p:stCondLst>
                                            <p:cond delay="0"/>
                                          </p:stCondLst>
                                        </p:cTn>
                                        <p:tgtEl>
                                          <p:spTgt spid="3"/>
                                        </p:tgtEl>
                                        <p:attrNameLst>
                                          <p:attrName>style.visibility</p:attrName>
                                        </p:attrNameLst>
                                      </p:cBhvr>
                                      <p:to>
                                        <p:strVal val="visible"/>
                                      </p:to>
                                    </p:set>
                                    <p:animEffect transition="in" filter="checkerboard(across)">
                                      <p:cBhvr>
                                        <p:cTn id="49" dur="1000"/>
                                        <p:tgtEl>
                                          <p:spTgt spid="3"/>
                                        </p:tgtEl>
                                      </p:cBhvr>
                                    </p:animEffect>
                                  </p:childTnLst>
                                </p:cTn>
                              </p:par>
                            </p:childTnLst>
                          </p:cTn>
                        </p:par>
                      </p:childTnLst>
                    </p:cTn>
                  </p:par>
                  <p:par>
                    <p:cTn id="50" fill="hold" nodeType="clickPar">
                      <p:stCondLst>
                        <p:cond delay="indefinite"/>
                      </p:stCondLst>
                      <p:childTnLst>
                        <p:par>
                          <p:cTn id="51" fill="hold" nodeType="withGroup">
                            <p:stCondLst>
                              <p:cond delay="indefinite"/>
                            </p:stCondLst>
                          </p:cTn>
                        </p:par>
                        <p:par>
                          <p:cTn id="52" fill="hold" nodeType="afterGroup">
                            <p:stCondLst>
                              <p:cond delay="0"/>
                            </p:stCondLst>
                            <p:childTnLst>
                              <p:par>
                                <p:cTn id="53" presetID="5" presetClass="entr" presetSubtype="10" fill="hold" nodeType="clickEffect">
                                  <p:stCondLst>
                                    <p:cond delay="0"/>
                                  </p:stCondLst>
                                  <p:childTnLst>
                                    <p:set>
                                      <p:cBhvr>
                                        <p:cTn id="54" dur="1000" fill="hold">
                                          <p:stCondLst>
                                            <p:cond delay="0"/>
                                          </p:stCondLst>
                                        </p:cTn>
                                        <p:tgtEl>
                                          <p:spTgt spid="9">
                                            <p:txEl>
                                              <p:pRg st="6" end="6"/>
                                            </p:txEl>
                                          </p:spTgt>
                                        </p:tgtEl>
                                        <p:attrNameLst>
                                          <p:attrName>style.visibility</p:attrName>
                                        </p:attrNameLst>
                                      </p:cBhvr>
                                      <p:to>
                                        <p:strVal val="visible"/>
                                      </p:to>
                                    </p:set>
                                    <p:animEffect transition="in" filter="checkerboard(across)">
                                      <p:cBhvr>
                                        <p:cTn id="55" dur="1000"/>
                                        <p:tgtEl>
                                          <p:spTgt spid="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6222"/>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2</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2676525" y="450056"/>
            <a:ext cx="2187575" cy="369212"/>
          </a:xfrm>
          <a:prstGeom prst="rect">
            <a:avLst/>
          </a:prstGeom>
          <a:noFill/>
          <a:ln w="9525">
            <a:noFill/>
          </a:ln>
        </p:spPr>
        <p:txBody>
          <a:bodyPr wrap="square">
            <a:spAutoFit/>
          </a:bodyPr>
          <a:lstStyle/>
          <a:p>
            <a:pPr marL="0" indent="0" algn="l" eaLnBrk="1" fontAlgn="auto" latinLnBrk="0" hangingPunct="1"/>
            <a:r>
              <a:rPr lang="zh-CN" sz="1800" b="1">
                <a:solidFill>
                  <a:srgbClr val="0000FF"/>
                </a:solidFill>
                <a:latin typeface="微软雅黑" panose="020B0503020204020204" charset="-122"/>
                <a:ea typeface="微软雅黑" panose="020B0503020204020204" charset="-122"/>
              </a:rPr>
              <a:t>考点二、液体压强</a:t>
            </a:r>
            <a:endParaRPr lang="en-US" altLang="zh-CN" sz="1800" b="1">
              <a:solidFill>
                <a:srgbClr val="0000FF"/>
              </a:solidFill>
              <a:latin typeface="微软雅黑" panose="020B0503020204020204" charset="-122"/>
              <a:ea typeface="微软雅黑" panose="020B0503020204020204" charset="-122"/>
            </a:endParaRPr>
          </a:p>
        </p:txBody>
      </p:sp>
      <p:sp>
        <p:nvSpPr>
          <p:cNvPr id="3" name="文本框 2"/>
          <p:cNvSpPr txBox="1"/>
          <p:nvPr/>
        </p:nvSpPr>
        <p:spPr>
          <a:xfrm>
            <a:off x="327026" y="1000691"/>
            <a:ext cx="8689975" cy="2590847"/>
          </a:xfrm>
          <a:prstGeom prst="rect">
            <a:avLst/>
          </a:prstGeom>
          <a:noFill/>
          <a:ln w="9525">
            <a:noFill/>
          </a:ln>
        </p:spPr>
        <p:txBody>
          <a:bodyPr wrap="square">
            <a:spAutoFit/>
          </a:bodyPr>
          <a:lstStyle/>
          <a:p>
            <a:pPr marL="0" indent="0" algn="l" eaLnBrk="1" fontAlgn="auto" latinLnBrk="0" hangingPunct="1">
              <a:lnSpc>
                <a:spcPct val="150000"/>
              </a:lnSpc>
            </a:pPr>
            <a:r>
              <a:rPr lang="zh-CN" sz="1800" b="1">
                <a:solidFill>
                  <a:srgbClr val="1116CC"/>
                </a:solidFill>
                <a:latin typeface="微软雅黑" panose="020B0503020204020204" charset="-122"/>
                <a:ea typeface="微软雅黑" panose="020B0503020204020204" charset="-122"/>
                <a:cs typeface="微软雅黑" panose="020B0503020204020204" charset="-122"/>
              </a:rPr>
              <a:t>典例四</a:t>
            </a:r>
            <a:r>
              <a:rPr lang="zh-CN" sz="1800" b="1">
                <a:latin typeface="微软雅黑" panose="020B0503020204020204" charset="-122"/>
                <a:ea typeface="微软雅黑" panose="020B0503020204020204" charset="-122"/>
                <a:cs typeface="微软雅黑" panose="020B0503020204020204" charset="-122"/>
              </a:rPr>
              <a:t>：</a:t>
            </a:r>
            <a:r>
              <a:rPr sz="1800" b="1">
                <a:latin typeface="微软雅黑" panose="020B0503020204020204" charset="-122"/>
                <a:ea typeface="微软雅黑" panose="020B0503020204020204" charset="-122"/>
                <a:cs typeface="微软雅黑" panose="020B0503020204020204" charset="-122"/>
              </a:rPr>
              <a:t>（2020·重庆）</a:t>
            </a:r>
            <a:r>
              <a:rPr sz="1800">
                <a:latin typeface="微软雅黑" panose="020B0503020204020204" charset="-122"/>
                <a:ea typeface="微软雅黑" panose="020B0503020204020204" charset="-122"/>
                <a:cs typeface="微软雅黑" panose="020B0503020204020204" charset="-122"/>
              </a:rPr>
              <a:t>如图19,水平卓面上放有圆柱形温水杯、它的重为3N、底面积为300cm</a:t>
            </a:r>
            <a:r>
              <a:rPr sz="1800" baseline="30000">
                <a:latin typeface="微软雅黑" panose="020B0503020204020204" charset="-122"/>
                <a:ea typeface="微软雅黑" panose="020B0503020204020204" charset="-122"/>
                <a:cs typeface="微软雅黑" panose="020B0503020204020204" charset="-122"/>
              </a:rPr>
              <a:t>2</a:t>
            </a:r>
            <a:r>
              <a:rPr sz="1800">
                <a:latin typeface="微软雅黑" panose="020B0503020204020204" charset="-122"/>
                <a:ea typeface="微软雅黑" panose="020B0503020204020204" charset="-122"/>
                <a:cs typeface="微软雅黑" panose="020B0503020204020204" charset="-122"/>
              </a:rPr>
              <a:t>、溢水口距杯底20cm</a:t>
            </a:r>
            <a:r>
              <a:rPr lang="zh-CN" sz="1800">
                <a:latin typeface="微软雅黑" panose="020B0503020204020204" charset="-122"/>
                <a:ea typeface="微软雅黑" panose="020B0503020204020204" charset="-122"/>
                <a:cs typeface="微软雅黑" panose="020B0503020204020204" charset="-122"/>
              </a:rPr>
              <a:t>。</a:t>
            </a:r>
            <a:r>
              <a:rPr sz="1800">
                <a:latin typeface="微软雅黑" panose="020B0503020204020204" charset="-122"/>
                <a:ea typeface="微软雅黑" panose="020B0503020204020204" charset="-122"/>
                <a:cs typeface="微软雅黑" panose="020B0503020204020204" charset="-122"/>
              </a:rPr>
              <a:t>内装水的深度为18cm将一体积为1000cm</a:t>
            </a:r>
            <a:r>
              <a:rPr sz="1800" baseline="30000">
                <a:latin typeface="微软雅黑" panose="020B0503020204020204" charset="-122"/>
                <a:ea typeface="微软雅黑" panose="020B0503020204020204" charset="-122"/>
                <a:cs typeface="微软雅黑" panose="020B0503020204020204" charset="-122"/>
              </a:rPr>
              <a:t>3</a:t>
            </a:r>
            <a:r>
              <a:rPr sz="1800">
                <a:latin typeface="微软雅黑" panose="020B0503020204020204" charset="-122"/>
                <a:ea typeface="微软雅黑" panose="020B0503020204020204" charset="-122"/>
                <a:cs typeface="微软雅黑" panose="020B0503020204020204" charset="-122"/>
              </a:rPr>
              <a:t> 、密度为0.9 g/cm</a:t>
            </a:r>
            <a:r>
              <a:rPr sz="1800" baseline="30000">
                <a:latin typeface="微软雅黑" panose="020B0503020204020204" charset="-122"/>
                <a:ea typeface="微软雅黑" panose="020B0503020204020204" charset="-122"/>
                <a:cs typeface="微软雅黑" panose="020B0503020204020204" charset="-122"/>
              </a:rPr>
              <a:t>3</a:t>
            </a:r>
            <a:r>
              <a:rPr sz="1800">
                <a:latin typeface="微软雅黑" panose="020B0503020204020204" charset="-122"/>
                <a:ea typeface="微软雅黑" panose="020B0503020204020204" charset="-122"/>
                <a:cs typeface="微软雅黑" panose="020B0503020204020204" charset="-122"/>
              </a:rPr>
              <a:t> 的正方体木块缓慢放人水中不计溢水杯厚度，求:</a:t>
            </a:r>
          </a:p>
          <a:p>
            <a:pPr marL="0" indent="0" algn="l" eaLnBrk="1" fontAlgn="auto" latinLnBrk="0" hangingPunct="1">
              <a:lnSpc>
                <a:spcPct val="150000"/>
              </a:lnSpc>
            </a:pPr>
            <a:r>
              <a:rPr sz="1800">
                <a:latin typeface="微软雅黑" panose="020B0503020204020204" charset="-122"/>
                <a:ea typeface="微软雅黑" panose="020B0503020204020204" charset="-122"/>
                <a:cs typeface="微软雅黑" panose="020B0503020204020204" charset="-122"/>
              </a:rPr>
              <a:t>(1)木块的质量m;</a:t>
            </a:r>
          </a:p>
          <a:p>
            <a:pPr marL="0" indent="0" algn="l" eaLnBrk="1" fontAlgn="auto" latinLnBrk="0" hangingPunct="1">
              <a:lnSpc>
                <a:spcPct val="150000"/>
              </a:lnSpc>
            </a:pPr>
            <a:r>
              <a:rPr sz="1800">
                <a:latin typeface="微软雅黑" panose="020B0503020204020204" charset="-122"/>
                <a:ea typeface="微软雅黑" panose="020B0503020204020204" charset="-122"/>
                <a:cs typeface="微软雅黑" panose="020B0503020204020204" charset="-122"/>
              </a:rPr>
              <a:t>(2)木块放入前，水对溢水杯底的压力F；</a:t>
            </a:r>
          </a:p>
          <a:p>
            <a:pPr marL="0" indent="0" algn="l" eaLnBrk="1" fontAlgn="auto" latinLnBrk="0" hangingPunct="1">
              <a:lnSpc>
                <a:spcPct val="150000"/>
              </a:lnSpc>
            </a:pPr>
            <a:r>
              <a:rPr sz="1800">
                <a:latin typeface="微软雅黑" panose="020B0503020204020204" charset="-122"/>
                <a:ea typeface="微软雅黑" panose="020B0503020204020204" charset="-122"/>
                <a:cs typeface="微软雅黑" panose="020B0503020204020204" charset="-122"/>
              </a:rPr>
              <a:t>(3)木块放人水中静止后溢水杯对桌面的压强p。</a:t>
            </a:r>
          </a:p>
        </p:txBody>
      </p:sp>
      <p:pic>
        <p:nvPicPr>
          <p:cNvPr id="11" name="图片 -2147482561" descr="图片2"/>
          <p:cNvPicPr>
            <a:picLocks noChangeAspect="1"/>
          </p:cNvPicPr>
          <p:nvPr/>
        </p:nvPicPr>
        <p:blipFill>
          <a:blip r:embed="rId2"/>
          <a:stretch>
            <a:fillRect/>
          </a:stretch>
        </p:blipFill>
        <p:spPr>
          <a:xfrm>
            <a:off x="1065531" y="73842"/>
            <a:ext cx="1285875" cy="760067"/>
          </a:xfrm>
          <a:prstGeom prst="rect">
            <a:avLst/>
          </a:prstGeom>
          <a:noFill/>
          <a:ln w="9525">
            <a:noFill/>
          </a:ln>
        </p:spPr>
      </p:pic>
      <p:pic>
        <p:nvPicPr>
          <p:cNvPr id="2" name="图片 -2147482146" descr="图片1"/>
          <p:cNvPicPr>
            <a:picLocks noChangeAspect="1"/>
          </p:cNvPicPr>
          <p:nvPr/>
        </p:nvPicPr>
        <p:blipFill>
          <a:blip r:embed="rId3"/>
          <a:stretch>
            <a:fillRect/>
          </a:stretch>
        </p:blipFill>
        <p:spPr>
          <a:xfrm>
            <a:off x="5951220" y="2442526"/>
            <a:ext cx="1974850" cy="1252773"/>
          </a:xfrm>
          <a:prstGeom prst="rect">
            <a:avLst/>
          </a:prstGeom>
          <a:noFill/>
          <a:ln w="9525">
            <a:noFill/>
          </a:ln>
        </p:spPr>
      </p:pic>
    </p:spTree>
    <p:extLst>
      <p:ext uri="{BB962C8B-B14F-4D97-AF65-F5344CB8AC3E}">
        <p14:creationId xmlns:p14="http://schemas.microsoft.com/office/powerpoint/2010/main" val="3674400232"/>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5" presetClass="entr" presetSubtype="10" fill="hold" nodeType="clickEffect">
                                  <p:stCondLst>
                                    <p:cond delay="0"/>
                                  </p:stCondLst>
                                  <p:childTnLst>
                                    <p:set>
                                      <p:cBhvr>
                                        <p:cTn id="12"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13" dur="1000"/>
                                        <p:tgtEl>
                                          <p:spTgt spid="3">
                                            <p:txEl>
                                              <p:pRg st="1" end="1"/>
                                            </p:txEl>
                                          </p:spTgt>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5" presetClass="entr" presetSubtype="10" fill="hold" nodeType="clickEffect">
                                  <p:stCondLst>
                                    <p:cond delay="0"/>
                                  </p:stCondLst>
                                  <p:childTnLst>
                                    <p:set>
                                      <p:cBhvr>
                                        <p:cTn id="18" dur="1000" fill="hold">
                                          <p:stCondLst>
                                            <p:cond delay="0"/>
                                          </p:stCondLst>
                                        </p:cTn>
                                        <p:tgtEl>
                                          <p:spTgt spid="3">
                                            <p:txEl>
                                              <p:pRg st="2" end="2"/>
                                            </p:txEl>
                                          </p:spTgt>
                                        </p:tgtEl>
                                        <p:attrNameLst>
                                          <p:attrName>style.visibility</p:attrName>
                                        </p:attrNameLst>
                                      </p:cBhvr>
                                      <p:to>
                                        <p:strVal val="visible"/>
                                      </p:to>
                                    </p:set>
                                    <p:animEffect transition="in" filter="checkerboard(across)">
                                      <p:cBhvr>
                                        <p:cTn id="19" dur="1000"/>
                                        <p:tgtEl>
                                          <p:spTgt spid="3">
                                            <p:txEl>
                                              <p:pRg st="2" end="2"/>
                                            </p:txEl>
                                          </p:spTgt>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5" presetClass="entr" presetSubtype="10" fill="hold" nodeType="clickEffect">
                                  <p:stCondLst>
                                    <p:cond delay="0"/>
                                  </p:stCondLst>
                                  <p:childTnLst>
                                    <p:set>
                                      <p:cBhvr>
                                        <p:cTn id="24" dur="1000" fill="hold">
                                          <p:stCondLst>
                                            <p:cond delay="0"/>
                                          </p:stCondLst>
                                        </p:cTn>
                                        <p:tgtEl>
                                          <p:spTgt spid="3">
                                            <p:txEl>
                                              <p:pRg st="3" end="3"/>
                                            </p:txEl>
                                          </p:spTgt>
                                        </p:tgtEl>
                                        <p:attrNameLst>
                                          <p:attrName>style.visibility</p:attrName>
                                        </p:attrNameLst>
                                      </p:cBhvr>
                                      <p:to>
                                        <p:strVal val="visible"/>
                                      </p:to>
                                    </p:set>
                                    <p:animEffect transition="in" filter="checkerboard(across)">
                                      <p:cBhvr>
                                        <p:cTn id="25" dur="1000"/>
                                        <p:tgtEl>
                                          <p:spTgt spid="3">
                                            <p:txEl>
                                              <p:pRg st="3" end="3"/>
                                            </p:txEl>
                                          </p:spTgt>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5" presetClass="entr" presetSubtype="10" fill="hold" nodeType="clickEffect">
                                  <p:stCondLst>
                                    <p:cond delay="0"/>
                                  </p:stCondLst>
                                  <p:childTnLst>
                                    <p:set>
                                      <p:cBhvr>
                                        <p:cTn id="30" dur="1000" fill="hold">
                                          <p:stCondLst>
                                            <p:cond delay="0"/>
                                          </p:stCondLst>
                                        </p:cTn>
                                        <p:tgtEl>
                                          <p:spTgt spid="2"/>
                                        </p:tgtEl>
                                        <p:attrNameLst>
                                          <p:attrName>style.visibility</p:attrName>
                                        </p:attrNameLst>
                                      </p:cBhvr>
                                      <p:to>
                                        <p:strVal val="visible"/>
                                      </p:to>
                                    </p:set>
                                    <p:animEffect transition="in" filter="checkerboard(across)">
                                      <p:cBhvr>
                                        <p:cTn id="31"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1</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2713990" y="466607"/>
            <a:ext cx="1950720" cy="369212"/>
          </a:xfrm>
          <a:prstGeom prst="rect">
            <a:avLst/>
          </a:prstGeom>
          <a:noFill/>
          <a:ln w="9525">
            <a:noFill/>
          </a:ln>
        </p:spPr>
        <p:txBody>
          <a:bodyPr wrap="square">
            <a:spAutoFit/>
          </a:bodyPr>
          <a:lstStyle/>
          <a:p>
            <a:pPr marL="0" indent="0" algn="l" eaLnBrk="1" fontAlgn="auto" latinLnBrk="0" hangingPunct="1"/>
            <a:r>
              <a:rPr lang="zh-CN" sz="1800" b="1">
                <a:solidFill>
                  <a:srgbClr val="0000FF"/>
                </a:solidFill>
                <a:latin typeface="微软雅黑" panose="020B0503020204020204" charset="-122"/>
                <a:ea typeface="微软雅黑" panose="020B0503020204020204" charset="-122"/>
              </a:rPr>
              <a:t>知识点一、压强</a:t>
            </a:r>
            <a:endParaRPr lang="zh-CN" altLang="en-US" sz="1800" b="1">
              <a:solidFill>
                <a:srgbClr val="0000FF"/>
              </a:solidFill>
              <a:latin typeface="微软雅黑" panose="020B0503020204020204" charset="-122"/>
              <a:ea typeface="微软雅黑" panose="020B0503020204020204" charset="-122"/>
            </a:endParaRPr>
          </a:p>
        </p:txBody>
      </p:sp>
      <p:sp>
        <p:nvSpPr>
          <p:cNvPr id="3" name="文本框 2"/>
          <p:cNvSpPr txBox="1"/>
          <p:nvPr/>
        </p:nvSpPr>
        <p:spPr>
          <a:xfrm>
            <a:off x="327026" y="1000691"/>
            <a:ext cx="8679815" cy="1757575"/>
          </a:xfrm>
          <a:prstGeom prst="rect">
            <a:avLst/>
          </a:prstGeom>
          <a:noFill/>
          <a:ln w="9525">
            <a:noFill/>
          </a:ln>
        </p:spPr>
        <p:txBody>
          <a:bodyPr wrap="square">
            <a:spAutoFit/>
          </a:bodyPr>
          <a:lstStyle/>
          <a:p>
            <a:pPr marL="0" indent="0" algn="l" eaLnBrk="1" fontAlgn="auto" latinLnBrk="0" hangingPunct="1">
              <a:lnSpc>
                <a:spcPct val="150000"/>
              </a:lnSpc>
            </a:pPr>
            <a:r>
              <a:rPr lang="zh-CN" sz="1800" b="0">
                <a:solidFill>
                  <a:srgbClr val="000000"/>
                </a:solidFill>
                <a:latin typeface="微软雅黑" panose="020B0503020204020204" charset="-122"/>
                <a:ea typeface="微软雅黑" panose="020B0503020204020204" charset="-122"/>
                <a:cs typeface="微软雅黑" panose="020B0503020204020204" charset="-122"/>
              </a:rPr>
              <a:t>1.压力：</a:t>
            </a:r>
            <a:r>
              <a:rPr lang="zh-CN" sz="1800" b="0" u="sng">
                <a:solidFill>
                  <a:srgbClr val="FF0000"/>
                </a:solidFill>
                <a:uFill>
                  <a:solidFill>
                    <a:srgbClr val="000000"/>
                  </a:solidFill>
                </a:uFill>
                <a:latin typeface="微软雅黑" panose="020B0503020204020204" charset="-122"/>
                <a:ea typeface="微软雅黑" panose="020B0503020204020204" charset="-122"/>
                <a:cs typeface="微软雅黑" panose="020B0503020204020204" charset="-122"/>
              </a:rPr>
              <a:t>垂直</a:t>
            </a:r>
            <a:r>
              <a:rPr lang="zh-CN" sz="1800" b="0">
                <a:solidFill>
                  <a:srgbClr val="000000"/>
                </a:solidFill>
                <a:latin typeface="微软雅黑" panose="020B0503020204020204" charset="-122"/>
                <a:ea typeface="微软雅黑" panose="020B0503020204020204" charset="-122"/>
                <a:cs typeface="微软雅黑" panose="020B0503020204020204" charset="-122"/>
              </a:rPr>
              <a:t>作用在物体表面上的力叫压力（图一：水杯对桌面的压力，图二：木块对斜面的压力，图三：图钉对墙壁的压力）。</a:t>
            </a:r>
          </a:p>
          <a:p>
            <a:pPr marL="0" indent="0" algn="l" eaLnBrk="1" fontAlgn="auto" latinLnBrk="0" hangingPunct="1">
              <a:lnSpc>
                <a:spcPct val="150000"/>
              </a:lnSpc>
            </a:pPr>
            <a:r>
              <a:rPr lang="zh-CN" sz="1800" b="0">
                <a:solidFill>
                  <a:srgbClr val="000000"/>
                </a:solidFill>
                <a:latin typeface="微软雅黑" panose="020B0503020204020204" charset="-122"/>
                <a:ea typeface="微软雅黑" panose="020B0503020204020204" charset="-122"/>
                <a:cs typeface="微软雅黑" panose="020B0503020204020204" charset="-122"/>
              </a:rPr>
              <a:t>（</a:t>
            </a:r>
            <a:r>
              <a:rPr lang="en-US" sz="1800" b="0">
                <a:solidFill>
                  <a:srgbClr val="000000"/>
                </a:solidFill>
                <a:latin typeface="微软雅黑" panose="020B0503020204020204" charset="-122"/>
                <a:ea typeface="微软雅黑" panose="020B0503020204020204" charset="-122"/>
                <a:cs typeface="微软雅黑" panose="020B0503020204020204" charset="-122"/>
              </a:rPr>
              <a:t>1</a:t>
            </a:r>
            <a:r>
              <a:rPr lang="zh-CN" sz="1800" b="0">
                <a:solidFill>
                  <a:srgbClr val="000000"/>
                </a:solidFill>
                <a:latin typeface="微软雅黑" panose="020B0503020204020204" charset="-122"/>
                <a:ea typeface="微软雅黑" panose="020B0503020204020204" charset="-122"/>
                <a:cs typeface="微软雅黑" panose="020B0503020204020204" charset="-122"/>
              </a:rPr>
              <a:t>）压力并不都是由重力引起的（图三：图钉对墙壁的压力）。把物体放在桌面上，如果物体不受其它力作用，则压力</a:t>
            </a:r>
            <a:r>
              <a:rPr lang="en-US" sz="1800" b="0">
                <a:solidFill>
                  <a:srgbClr val="000000"/>
                </a:solidFill>
                <a:latin typeface="微软雅黑" panose="020B0503020204020204" charset="-122"/>
                <a:ea typeface="微软雅黑" panose="020B0503020204020204" charset="-122"/>
                <a:cs typeface="微软雅黑" panose="020B0503020204020204" charset="-122"/>
              </a:rPr>
              <a:t>F</a:t>
            </a:r>
            <a:r>
              <a:rPr lang="zh-CN" sz="1800" b="0">
                <a:solidFill>
                  <a:srgbClr val="000000"/>
                </a:solidFill>
                <a:latin typeface="微软雅黑" panose="020B0503020204020204" charset="-122"/>
                <a:ea typeface="微软雅黑" panose="020B0503020204020204" charset="-122"/>
                <a:cs typeface="微软雅黑" panose="020B0503020204020204" charset="-122"/>
              </a:rPr>
              <a:t>等于物体受到的重力</a:t>
            </a:r>
            <a:r>
              <a:rPr lang="en-US" sz="1800" b="0">
                <a:solidFill>
                  <a:srgbClr val="000000"/>
                </a:solidFill>
                <a:latin typeface="微软雅黑" panose="020B0503020204020204" charset="-122"/>
                <a:ea typeface="微软雅黑" panose="020B0503020204020204" charset="-122"/>
                <a:cs typeface="微软雅黑" panose="020B0503020204020204" charset="-122"/>
              </a:rPr>
              <a:t>G</a:t>
            </a:r>
            <a:r>
              <a:rPr lang="zh-CN" sz="1800" b="0">
                <a:solidFill>
                  <a:srgbClr val="000000"/>
                </a:solidFill>
                <a:latin typeface="微软雅黑" panose="020B0503020204020204" charset="-122"/>
                <a:ea typeface="微软雅黑" panose="020B0503020204020204" charset="-122"/>
                <a:cs typeface="微软雅黑" panose="020B0503020204020204" charset="-122"/>
              </a:rPr>
              <a:t>。</a:t>
            </a:r>
            <a:endParaRPr lang="zh-CN" altLang="en-US" sz="1800">
              <a:latin typeface="微软雅黑" panose="020B0503020204020204" charset="-122"/>
              <a:ea typeface="微软雅黑" panose="020B0503020204020204" charset="-122"/>
              <a:cs typeface="微软雅黑" panose="020B0503020204020204" charset="-122"/>
            </a:endParaRPr>
          </a:p>
        </p:txBody>
      </p:sp>
      <p:pic>
        <p:nvPicPr>
          <p:cNvPr id="11" name="图片 3"/>
          <p:cNvPicPr>
            <a:picLocks noChangeAspect="1"/>
          </p:cNvPicPr>
          <p:nvPr/>
        </p:nvPicPr>
        <p:blipFill>
          <a:blip r:embed="rId2"/>
          <a:stretch>
            <a:fillRect/>
          </a:stretch>
        </p:blipFill>
        <p:spPr>
          <a:xfrm>
            <a:off x="1937069" y="2869666"/>
            <a:ext cx="5268595" cy="1297333"/>
          </a:xfrm>
          <a:prstGeom prst="rect">
            <a:avLst/>
          </a:prstGeom>
          <a:noFill/>
          <a:ln>
            <a:noFill/>
          </a:ln>
        </p:spPr>
      </p:pic>
      <p:sp>
        <p:nvSpPr>
          <p:cNvPr id="7" name="文本框 6"/>
          <p:cNvSpPr txBox="1"/>
          <p:nvPr/>
        </p:nvSpPr>
        <p:spPr>
          <a:xfrm>
            <a:off x="327025" y="4166999"/>
            <a:ext cx="5080000" cy="369212"/>
          </a:xfrm>
          <a:prstGeom prst="rect">
            <a:avLst/>
          </a:prstGeom>
          <a:noFill/>
          <a:ln w="9525">
            <a:noFill/>
          </a:ln>
        </p:spPr>
        <p:txBody>
          <a:bodyPr>
            <a:spAutoFit/>
          </a:bodyPr>
          <a:lstStyle/>
          <a:p>
            <a:pPr marL="0" indent="0" algn="l"/>
            <a:r>
              <a:rPr lang="zh-CN" sz="1800" b="0">
                <a:solidFill>
                  <a:srgbClr val="000000"/>
                </a:solidFill>
                <a:latin typeface="微软雅黑" panose="020B0503020204020204" charset="-122"/>
                <a:ea typeface="微软雅黑" panose="020B0503020204020204" charset="-122"/>
                <a:cs typeface="微软雅黑" panose="020B0503020204020204" charset="-122"/>
              </a:rPr>
              <a:t>（</a:t>
            </a:r>
            <a:r>
              <a:rPr lang="en-US" sz="1800" b="0">
                <a:solidFill>
                  <a:srgbClr val="000000"/>
                </a:solidFill>
                <a:latin typeface="微软雅黑" panose="020B0503020204020204" charset="-122"/>
                <a:ea typeface="微软雅黑" panose="020B0503020204020204" charset="-122"/>
                <a:cs typeface="微软雅黑" panose="020B0503020204020204" charset="-122"/>
              </a:rPr>
              <a:t>2</a:t>
            </a:r>
            <a:r>
              <a:rPr lang="zh-CN" sz="1800" b="0">
                <a:solidFill>
                  <a:srgbClr val="000000"/>
                </a:solidFill>
                <a:latin typeface="微软雅黑" panose="020B0503020204020204" charset="-122"/>
                <a:ea typeface="微软雅黑" panose="020B0503020204020204" charset="-122"/>
                <a:cs typeface="微软雅黑" panose="020B0503020204020204" charset="-122"/>
              </a:rPr>
              <a:t>）固体可以大小、方向不变地</a:t>
            </a:r>
            <a:r>
              <a:rPr lang="zh-CN" sz="1800" b="0" u="sng">
                <a:solidFill>
                  <a:srgbClr val="FF0000"/>
                </a:solidFill>
                <a:uFill>
                  <a:solidFill>
                    <a:srgbClr val="000000"/>
                  </a:solidFill>
                </a:uFill>
                <a:latin typeface="微软雅黑" panose="020B0503020204020204" charset="-122"/>
                <a:ea typeface="微软雅黑" panose="020B0503020204020204" charset="-122"/>
                <a:cs typeface="微软雅黑" panose="020B0503020204020204" charset="-122"/>
              </a:rPr>
              <a:t>传递</a:t>
            </a:r>
            <a:r>
              <a:rPr lang="zh-CN" sz="1800" b="0">
                <a:solidFill>
                  <a:srgbClr val="000000"/>
                </a:solidFill>
                <a:latin typeface="微软雅黑" panose="020B0503020204020204" charset="-122"/>
                <a:ea typeface="微软雅黑" panose="020B0503020204020204" charset="-122"/>
                <a:cs typeface="微软雅黑" panose="020B0503020204020204" charset="-122"/>
              </a:rPr>
              <a:t>压力。</a:t>
            </a:r>
            <a:endParaRPr lang="zh-CN" altLang="en-US" sz="1800">
              <a:latin typeface="微软雅黑" panose="020B0503020204020204" charset="-122"/>
              <a:ea typeface="微软雅黑" panose="020B0503020204020204" charset="-122"/>
              <a:cs typeface="微软雅黑" panose="020B0503020204020204" charset="-122"/>
            </a:endParaRPr>
          </a:p>
        </p:txBody>
      </p:sp>
      <p:pic>
        <p:nvPicPr>
          <p:cNvPr id="4" name="图片 -2147482581" descr="图片1"/>
          <p:cNvPicPr>
            <a:picLocks noChangeAspect="1"/>
          </p:cNvPicPr>
          <p:nvPr/>
        </p:nvPicPr>
        <p:blipFill>
          <a:blip r:embed="rId3"/>
          <a:stretch>
            <a:fillRect/>
          </a:stretch>
        </p:blipFill>
        <p:spPr>
          <a:xfrm>
            <a:off x="1058545" y="105671"/>
            <a:ext cx="1234440" cy="730148"/>
          </a:xfrm>
          <a:prstGeom prst="rect">
            <a:avLst/>
          </a:prstGeom>
          <a:noFill/>
          <a:ln w="9525">
            <a:noFill/>
          </a:ln>
        </p:spPr>
      </p:pic>
    </p:spTree>
    <p:extLst>
      <p:ext uri="{BB962C8B-B14F-4D97-AF65-F5344CB8AC3E}">
        <p14:creationId xmlns:p14="http://schemas.microsoft.com/office/powerpoint/2010/main" val="1543768269"/>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5" presetClass="entr" presetSubtype="10" fill="hold" nodeType="clickEffect">
                                  <p:stCondLst>
                                    <p:cond delay="0"/>
                                  </p:stCondLst>
                                  <p:childTnLst>
                                    <p:set>
                                      <p:cBhvr>
                                        <p:cTn id="12"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13" dur="1000"/>
                                        <p:tgtEl>
                                          <p:spTgt spid="3">
                                            <p:txEl>
                                              <p:pRg st="1" end="1"/>
                                            </p:txEl>
                                          </p:spTgt>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5" presetClass="entr" presetSubtype="10" fill="hold" nodeType="clickEffect">
                                  <p:stCondLst>
                                    <p:cond delay="0"/>
                                  </p:stCondLst>
                                  <p:childTnLst>
                                    <p:set>
                                      <p:cBhvr>
                                        <p:cTn id="18" dur="1000" fill="hold">
                                          <p:stCondLst>
                                            <p:cond delay="0"/>
                                          </p:stCondLst>
                                        </p:cTn>
                                        <p:tgtEl>
                                          <p:spTgt spid="11"/>
                                        </p:tgtEl>
                                        <p:attrNameLst>
                                          <p:attrName>style.visibility</p:attrName>
                                        </p:attrNameLst>
                                      </p:cBhvr>
                                      <p:to>
                                        <p:strVal val="visible"/>
                                      </p:to>
                                    </p:set>
                                    <p:animEffect transition="in" filter="checkerboard(across)">
                                      <p:cBhvr>
                                        <p:cTn id="19" dur="1000"/>
                                        <p:tgtEl>
                                          <p:spTgt spid="11"/>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5" presetClass="entr" presetSubtype="10" fill="hold" grpId="0" nodeType="clickEffect">
                                  <p:stCondLst>
                                    <p:cond delay="0"/>
                                  </p:stCondLst>
                                  <p:childTnLst>
                                    <p:set>
                                      <p:cBhvr>
                                        <p:cTn id="24" dur="1000" fill="hold">
                                          <p:stCondLst>
                                            <p:cond delay="0"/>
                                          </p:stCondLst>
                                        </p:cTn>
                                        <p:tgtEl>
                                          <p:spTgt spid="7"/>
                                        </p:tgtEl>
                                        <p:attrNameLst>
                                          <p:attrName>style.visibility</p:attrName>
                                        </p:attrNameLst>
                                      </p:cBhvr>
                                      <p:to>
                                        <p:strVal val="visible"/>
                                      </p:to>
                                    </p:set>
                                    <p:animEffect transition="in" filter="checkerboard(across)">
                                      <p:cBhvr>
                                        <p:cTn id="25"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6222"/>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2</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2676526" y="450056"/>
            <a:ext cx="2069465" cy="369212"/>
          </a:xfrm>
          <a:prstGeom prst="rect">
            <a:avLst/>
          </a:prstGeom>
          <a:noFill/>
          <a:ln w="9525">
            <a:noFill/>
          </a:ln>
        </p:spPr>
        <p:txBody>
          <a:bodyPr wrap="square">
            <a:spAutoFit/>
          </a:bodyPr>
          <a:lstStyle/>
          <a:p>
            <a:pPr marL="0" indent="0" algn="l" eaLnBrk="1" fontAlgn="auto" latinLnBrk="0" hangingPunct="1"/>
            <a:r>
              <a:rPr lang="zh-CN" sz="1800" b="1">
                <a:solidFill>
                  <a:srgbClr val="0000FF"/>
                </a:solidFill>
                <a:latin typeface="微软雅黑" panose="020B0503020204020204" charset="-122"/>
                <a:ea typeface="微软雅黑" panose="020B0503020204020204" charset="-122"/>
              </a:rPr>
              <a:t>考点二、液体压强</a:t>
            </a:r>
            <a:endParaRPr lang="en-US" altLang="zh-CN" sz="1800" b="1">
              <a:solidFill>
                <a:srgbClr val="0000FF"/>
              </a:solidFill>
              <a:latin typeface="微软雅黑" panose="020B0503020204020204" charset="-122"/>
              <a:ea typeface="微软雅黑" panose="020B0503020204020204" charset="-122"/>
            </a:endParaRPr>
          </a:p>
        </p:txBody>
      </p:sp>
      <p:sp>
        <p:nvSpPr>
          <p:cNvPr id="9" name="文本框 8"/>
          <p:cNvSpPr txBox="1"/>
          <p:nvPr/>
        </p:nvSpPr>
        <p:spPr>
          <a:xfrm>
            <a:off x="327026" y="1102543"/>
            <a:ext cx="8623935" cy="3840438"/>
          </a:xfrm>
          <a:prstGeom prst="rect">
            <a:avLst/>
          </a:prstGeom>
          <a:noFill/>
          <a:ln w="9525">
            <a:noFill/>
          </a:ln>
        </p:spPr>
        <p:txBody>
          <a:bodyPr wrap="square">
            <a:spAutoFit/>
          </a:bodyPr>
          <a:lstStyle/>
          <a:p>
            <a:pPr marL="0" indent="0" algn="l" eaLnBrk="1" fontAlgn="auto" latinLnBrk="0" hangingPunct="1">
              <a:lnSpc>
                <a:spcPct val="150000"/>
              </a:lnSpc>
            </a:pPr>
            <a:r>
              <a:rPr sz="1800" b="0">
                <a:solidFill>
                  <a:srgbClr val="FF0000"/>
                </a:solidFill>
                <a:latin typeface="微软雅黑" panose="020B0503020204020204" charset="-122"/>
                <a:ea typeface="微软雅黑" panose="020B0503020204020204" charset="-122"/>
                <a:cs typeface="微软雅黑" panose="020B0503020204020204" charset="-122"/>
              </a:rPr>
              <a:t>【解析】</a:t>
            </a:r>
            <a:r>
              <a:rPr lang="zh-CN" sz="1800" b="0">
                <a:solidFill>
                  <a:srgbClr val="FF0000"/>
                </a:solidFill>
                <a:latin typeface="微软雅黑" panose="020B0503020204020204" charset="-122"/>
                <a:ea typeface="微软雅黑" panose="020B0503020204020204" charset="-122"/>
                <a:cs typeface="微软雅黑" panose="020B0503020204020204" charset="-122"/>
              </a:rPr>
              <a:t>（</a:t>
            </a:r>
            <a:r>
              <a:rPr lang="en-US" altLang="zh-CN" sz="1800" b="0">
                <a:solidFill>
                  <a:srgbClr val="FF0000"/>
                </a:solidFill>
                <a:latin typeface="微软雅黑" panose="020B0503020204020204" charset="-122"/>
                <a:ea typeface="微软雅黑" panose="020B0503020204020204" charset="-122"/>
                <a:cs typeface="微软雅黑" panose="020B0503020204020204" charset="-122"/>
              </a:rPr>
              <a:t>1</a:t>
            </a:r>
            <a:r>
              <a:rPr lang="zh-CN" sz="1800" b="0">
                <a:solidFill>
                  <a:srgbClr val="FF0000"/>
                </a:solidFill>
                <a:latin typeface="微软雅黑" panose="020B0503020204020204" charset="-122"/>
                <a:ea typeface="微软雅黑" panose="020B0503020204020204" charset="-122"/>
                <a:cs typeface="微软雅黑" panose="020B0503020204020204" charset="-122"/>
              </a:rPr>
              <a:t>）</a:t>
            </a:r>
          </a:p>
          <a:p>
            <a:pPr marL="0" indent="0" algn="l" eaLnBrk="1" fontAlgn="auto" latinLnBrk="0" hangingPunct="1">
              <a:lnSpc>
                <a:spcPct val="150000"/>
              </a:lnSpc>
            </a:pPr>
            <a:r>
              <a:rPr lang="zh-CN" sz="1800" b="0">
                <a:solidFill>
                  <a:srgbClr val="FF0000"/>
                </a:solidFill>
                <a:latin typeface="微软雅黑" panose="020B0503020204020204" charset="-122"/>
                <a:ea typeface="微软雅黑" panose="020B0503020204020204" charset="-122"/>
                <a:cs typeface="微软雅黑" panose="020B0503020204020204" charset="-122"/>
              </a:rPr>
              <a:t>（</a:t>
            </a:r>
            <a:r>
              <a:rPr lang="en-US" altLang="zh-CN" sz="1800" b="0">
                <a:solidFill>
                  <a:srgbClr val="FF0000"/>
                </a:solidFill>
                <a:latin typeface="微软雅黑" panose="020B0503020204020204" charset="-122"/>
                <a:ea typeface="微软雅黑" panose="020B0503020204020204" charset="-122"/>
                <a:cs typeface="微软雅黑" panose="020B0503020204020204" charset="-122"/>
              </a:rPr>
              <a:t>2</a:t>
            </a:r>
            <a:r>
              <a:rPr lang="zh-CN" sz="1800" b="0">
                <a:solidFill>
                  <a:srgbClr val="FF0000"/>
                </a:solidFill>
                <a:latin typeface="微软雅黑" panose="020B0503020204020204" charset="-122"/>
                <a:ea typeface="微软雅黑" panose="020B0503020204020204" charset="-122"/>
                <a:cs typeface="微软雅黑" panose="020B0503020204020204" charset="-122"/>
              </a:rPr>
              <a:t>）</a:t>
            </a:r>
          </a:p>
          <a:p>
            <a:pPr marL="0" indent="0" algn="l" eaLnBrk="1" fontAlgn="auto" latinLnBrk="0" hangingPunct="1">
              <a:lnSpc>
                <a:spcPct val="150000"/>
              </a:lnSpc>
            </a:pPr>
            <a:endParaRPr lang="zh-CN" sz="1800" b="0">
              <a:solidFill>
                <a:srgbClr val="FF0000"/>
              </a:solidFill>
              <a:latin typeface="微软雅黑" panose="020B0503020204020204" charset="-122"/>
              <a:ea typeface="微软雅黑" panose="020B0503020204020204" charset="-122"/>
              <a:cs typeface="微软雅黑" panose="020B0503020204020204" charset="-122"/>
            </a:endParaRPr>
          </a:p>
          <a:p>
            <a:pPr marL="0" indent="0" algn="l" eaLnBrk="1" fontAlgn="auto" latinLnBrk="0" hangingPunct="1">
              <a:lnSpc>
                <a:spcPct val="150000"/>
              </a:lnSpc>
            </a:pPr>
            <a:r>
              <a:rPr lang="zh-CN" sz="1800" b="0">
                <a:solidFill>
                  <a:srgbClr val="FF0000"/>
                </a:solidFill>
                <a:latin typeface="微软雅黑" panose="020B0503020204020204" charset="-122"/>
                <a:ea typeface="微软雅黑" panose="020B0503020204020204" charset="-122"/>
                <a:cs typeface="微软雅黑" panose="020B0503020204020204" charset="-122"/>
              </a:rPr>
              <a:t>（</a:t>
            </a:r>
            <a:r>
              <a:rPr lang="en-US" altLang="zh-CN" sz="1800" b="0">
                <a:solidFill>
                  <a:srgbClr val="FF0000"/>
                </a:solidFill>
                <a:latin typeface="微软雅黑" panose="020B0503020204020204" charset="-122"/>
                <a:ea typeface="微软雅黑" panose="020B0503020204020204" charset="-122"/>
                <a:cs typeface="微软雅黑" panose="020B0503020204020204" charset="-122"/>
              </a:rPr>
              <a:t>3</a:t>
            </a:r>
            <a:r>
              <a:rPr lang="zh-CN" sz="1800" b="0">
                <a:solidFill>
                  <a:srgbClr val="FF0000"/>
                </a:solidFill>
                <a:latin typeface="微软雅黑" panose="020B0503020204020204" charset="-122"/>
                <a:ea typeface="微软雅黑" panose="020B0503020204020204" charset="-122"/>
                <a:cs typeface="微软雅黑" panose="020B0503020204020204" charset="-122"/>
              </a:rPr>
              <a:t>）由于木块密度小于水的密度，所以木块会漂浮</a:t>
            </a:r>
          </a:p>
          <a:p>
            <a:pPr marL="0" indent="0" algn="l" eaLnBrk="1" fontAlgn="auto" latinLnBrk="0" hangingPunct="1">
              <a:lnSpc>
                <a:spcPct val="150000"/>
              </a:lnSpc>
            </a:pPr>
            <a:r>
              <a:rPr lang="zh-CN" sz="1800" b="0">
                <a:solidFill>
                  <a:srgbClr val="FF0000"/>
                </a:solidFill>
                <a:latin typeface="微软雅黑" panose="020B0503020204020204" charset="-122"/>
                <a:ea typeface="微软雅黑" panose="020B0503020204020204" charset="-122"/>
                <a:cs typeface="微软雅黑" panose="020B0503020204020204" charset="-122"/>
              </a:rPr>
              <a:t>水对容器底部的压强为：</a:t>
            </a:r>
          </a:p>
          <a:p>
            <a:pPr marL="0" indent="0" algn="l" eaLnBrk="1" fontAlgn="auto" latinLnBrk="0" hangingPunct="1">
              <a:lnSpc>
                <a:spcPct val="150000"/>
              </a:lnSpc>
            </a:pPr>
            <a:r>
              <a:rPr lang="zh-CN" sz="1800" b="0">
                <a:solidFill>
                  <a:srgbClr val="FF0000"/>
                </a:solidFill>
                <a:latin typeface="微软雅黑" panose="020B0503020204020204" charset="-122"/>
                <a:ea typeface="微软雅黑" panose="020B0503020204020204" charset="-122"/>
                <a:cs typeface="微软雅黑" panose="020B0503020204020204" charset="-122"/>
              </a:rPr>
              <a:t>水对容器底部的压力为：</a:t>
            </a:r>
          </a:p>
          <a:p>
            <a:pPr marL="0" indent="0" algn="l" eaLnBrk="1" fontAlgn="auto" latinLnBrk="0" hangingPunct="1">
              <a:lnSpc>
                <a:spcPct val="150000"/>
              </a:lnSpc>
            </a:pPr>
            <a:r>
              <a:rPr lang="zh-CN" sz="1800" b="0">
                <a:solidFill>
                  <a:srgbClr val="FF0000"/>
                </a:solidFill>
                <a:latin typeface="微软雅黑" panose="020B0503020204020204" charset="-122"/>
                <a:ea typeface="微软雅黑" panose="020B0503020204020204" charset="-122"/>
                <a:cs typeface="微软雅黑" panose="020B0503020204020204" charset="-122"/>
              </a:rPr>
              <a:t>容器对桌面的压力为：</a:t>
            </a:r>
          </a:p>
          <a:p>
            <a:pPr marL="0" indent="0" algn="l" eaLnBrk="1" fontAlgn="auto" latinLnBrk="0" hangingPunct="1">
              <a:lnSpc>
                <a:spcPct val="150000"/>
              </a:lnSpc>
            </a:pPr>
            <a:r>
              <a:rPr lang="zh-CN" sz="1800" b="0">
                <a:solidFill>
                  <a:srgbClr val="FF0000"/>
                </a:solidFill>
                <a:latin typeface="微软雅黑" panose="020B0503020204020204" charset="-122"/>
                <a:ea typeface="微软雅黑" panose="020B0503020204020204" charset="-122"/>
                <a:cs typeface="微软雅黑" panose="020B0503020204020204" charset="-122"/>
              </a:rPr>
              <a:t>容器对桌面的压强为：</a:t>
            </a:r>
          </a:p>
          <a:p>
            <a:pPr marL="0" indent="0" algn="l" eaLnBrk="1" fontAlgn="auto" latinLnBrk="0" hangingPunct="1">
              <a:lnSpc>
                <a:spcPct val="150000"/>
              </a:lnSpc>
            </a:pPr>
            <a:r>
              <a:rPr lang="zh-CN" sz="1800" b="0">
                <a:solidFill>
                  <a:srgbClr val="FF0000"/>
                </a:solidFill>
                <a:latin typeface="微软雅黑" panose="020B0503020204020204" charset="-122"/>
                <a:ea typeface="微软雅黑" panose="020B0503020204020204" charset="-122"/>
                <a:cs typeface="微软雅黑" panose="020B0503020204020204" charset="-122"/>
              </a:rPr>
              <a:t>答：略。</a:t>
            </a:r>
          </a:p>
        </p:txBody>
      </p:sp>
      <p:pic>
        <p:nvPicPr>
          <p:cNvPr id="11" name="图片 -2147482561" descr="图片2"/>
          <p:cNvPicPr>
            <a:picLocks noChangeAspect="1"/>
          </p:cNvPicPr>
          <p:nvPr/>
        </p:nvPicPr>
        <p:blipFill>
          <a:blip r:embed="rId3"/>
          <a:stretch>
            <a:fillRect/>
          </a:stretch>
        </p:blipFill>
        <p:spPr>
          <a:xfrm>
            <a:off x="1065531" y="73842"/>
            <a:ext cx="1285875" cy="760067"/>
          </a:xfrm>
          <a:prstGeom prst="rect">
            <a:avLst/>
          </a:prstGeom>
          <a:noFill/>
          <a:ln w="9525">
            <a:noFill/>
          </a:ln>
        </p:spPr>
      </p:pic>
      <p:graphicFrame>
        <p:nvGraphicFramePr>
          <p:cNvPr id="2" name="对象 -2147482145"/>
          <p:cNvGraphicFramePr>
            <a:graphicFrameLocks noChangeAspect="1"/>
          </p:cNvGraphicFramePr>
          <p:nvPr/>
        </p:nvGraphicFramePr>
        <p:xfrm>
          <a:off x="1970406" y="1226674"/>
          <a:ext cx="3994785" cy="308101"/>
        </p:xfrm>
        <a:graphic>
          <a:graphicData uri="http://schemas.openxmlformats.org/presentationml/2006/ole">
            <mc:AlternateContent xmlns:mc="http://schemas.openxmlformats.org/markup-compatibility/2006">
              <mc:Choice xmlns:v="urn:schemas-microsoft-com:vml" Requires="v">
                <p:oleObj spid="_x0000_s6146" r:id="rId4" imgW="0" imgH="0" progId="Equation.KSEE3">
                  <p:embed/>
                </p:oleObj>
              </mc:Choice>
              <mc:Fallback>
                <p:oleObj r:id="rId4" imgW="0" imgH="0" progId="Equation.KSEE3">
                  <p:embed/>
                  <p:pic>
                    <p:nvPicPr>
                      <p:cNvPr id="0" name=""/>
                      <p:cNvPicPr/>
                      <p:nvPr/>
                    </p:nvPicPr>
                    <p:blipFill>
                      <a:blip r:embed="rId5"/>
                      <a:stretch>
                        <a:fillRect/>
                      </a:stretch>
                    </p:blipFill>
                    <p:spPr>
                      <a:xfrm>
                        <a:off x="1970406" y="1226674"/>
                        <a:ext cx="3994785" cy="308101"/>
                      </a:xfrm>
                      <a:prstGeom prst="rect">
                        <a:avLst/>
                      </a:prstGeom>
                      <a:noFill/>
                      <a:ln w="38100">
                        <a:noFill/>
                        <a:miter/>
                      </a:ln>
                    </p:spPr>
                  </p:pic>
                </p:oleObj>
              </mc:Fallback>
            </mc:AlternateContent>
          </a:graphicData>
        </a:graphic>
      </p:graphicFrame>
      <p:graphicFrame>
        <p:nvGraphicFramePr>
          <p:cNvPr id="3" name="对象 -2147482144"/>
          <p:cNvGraphicFramePr>
            <a:graphicFrameLocks noChangeAspect="1"/>
          </p:cNvGraphicFramePr>
          <p:nvPr/>
        </p:nvGraphicFramePr>
        <p:xfrm>
          <a:off x="1065531" y="1618803"/>
          <a:ext cx="4893945" cy="343112"/>
        </p:xfrm>
        <a:graphic>
          <a:graphicData uri="http://schemas.openxmlformats.org/presentationml/2006/ole">
            <mc:AlternateContent xmlns:mc="http://schemas.openxmlformats.org/markup-compatibility/2006">
              <mc:Choice xmlns:v="urn:schemas-microsoft-com:vml" Requires="v">
                <p:oleObj spid="_x0000_s6147" r:id="rId6" imgW="0" imgH="0" progId="Equation.KSEE3">
                  <p:embed/>
                </p:oleObj>
              </mc:Choice>
              <mc:Fallback>
                <p:oleObj r:id="rId6" imgW="0" imgH="0" progId="Equation.KSEE3">
                  <p:embed/>
                  <p:pic>
                    <p:nvPicPr>
                      <p:cNvPr id="0" name=""/>
                      <p:cNvPicPr/>
                      <p:nvPr/>
                    </p:nvPicPr>
                    <p:blipFill>
                      <a:blip r:embed="rId7"/>
                      <a:stretch>
                        <a:fillRect/>
                      </a:stretch>
                    </p:blipFill>
                    <p:spPr>
                      <a:xfrm>
                        <a:off x="1065531" y="1618803"/>
                        <a:ext cx="4893945" cy="343112"/>
                      </a:xfrm>
                      <a:prstGeom prst="rect">
                        <a:avLst/>
                      </a:prstGeom>
                      <a:noFill/>
                      <a:ln w="38100">
                        <a:noFill/>
                        <a:miter/>
                      </a:ln>
                    </p:spPr>
                  </p:pic>
                </p:oleObj>
              </mc:Fallback>
            </mc:AlternateContent>
          </a:graphicData>
        </a:graphic>
      </p:graphicFrame>
      <p:graphicFrame>
        <p:nvGraphicFramePr>
          <p:cNvPr id="7" name="对象 -2147482143"/>
          <p:cNvGraphicFramePr>
            <a:graphicFrameLocks noChangeAspect="1"/>
          </p:cNvGraphicFramePr>
          <p:nvPr/>
        </p:nvGraphicFramePr>
        <p:xfrm>
          <a:off x="1065531" y="2080317"/>
          <a:ext cx="3942715" cy="354570"/>
        </p:xfrm>
        <a:graphic>
          <a:graphicData uri="http://schemas.openxmlformats.org/presentationml/2006/ole">
            <mc:AlternateContent xmlns:mc="http://schemas.openxmlformats.org/markup-compatibility/2006">
              <mc:Choice xmlns:v="urn:schemas-microsoft-com:vml" Requires="v">
                <p:oleObj spid="_x0000_s6148" r:id="rId8" imgW="0" imgH="0" progId="Equation.KSEE3">
                  <p:embed/>
                </p:oleObj>
              </mc:Choice>
              <mc:Fallback>
                <p:oleObj r:id="rId8" imgW="0" imgH="0" progId="Equation.KSEE3">
                  <p:embed/>
                  <p:pic>
                    <p:nvPicPr>
                      <p:cNvPr id="0" name=""/>
                      <p:cNvPicPr/>
                      <p:nvPr/>
                    </p:nvPicPr>
                    <p:blipFill>
                      <a:blip r:embed="rId9"/>
                      <a:stretch>
                        <a:fillRect/>
                      </a:stretch>
                    </p:blipFill>
                    <p:spPr>
                      <a:xfrm>
                        <a:off x="1065531" y="2080317"/>
                        <a:ext cx="3942715" cy="354570"/>
                      </a:xfrm>
                      <a:prstGeom prst="rect">
                        <a:avLst/>
                      </a:prstGeom>
                      <a:noFill/>
                      <a:ln w="38100">
                        <a:noFill/>
                        <a:miter/>
                      </a:ln>
                    </p:spPr>
                  </p:pic>
                </p:oleObj>
              </mc:Fallback>
            </mc:AlternateContent>
          </a:graphicData>
        </a:graphic>
      </p:graphicFrame>
      <p:graphicFrame>
        <p:nvGraphicFramePr>
          <p:cNvPr id="12" name="对象 -2147482131"/>
          <p:cNvGraphicFramePr>
            <a:graphicFrameLocks noChangeAspect="1"/>
          </p:cNvGraphicFramePr>
          <p:nvPr/>
        </p:nvGraphicFramePr>
        <p:xfrm>
          <a:off x="2938781" y="2867757"/>
          <a:ext cx="4951095" cy="354570"/>
        </p:xfrm>
        <a:graphic>
          <a:graphicData uri="http://schemas.openxmlformats.org/presentationml/2006/ole">
            <mc:AlternateContent xmlns:mc="http://schemas.openxmlformats.org/markup-compatibility/2006">
              <mc:Choice xmlns:v="urn:schemas-microsoft-com:vml" Requires="v">
                <p:oleObj spid="_x0000_s6149" r:id="rId10" imgW="0" imgH="0" progId="Equation.KSEE3">
                  <p:embed/>
                </p:oleObj>
              </mc:Choice>
              <mc:Fallback>
                <p:oleObj r:id="rId10" imgW="0" imgH="0" progId="Equation.KSEE3">
                  <p:embed/>
                  <p:pic>
                    <p:nvPicPr>
                      <p:cNvPr id="0" name=""/>
                      <p:cNvPicPr/>
                      <p:nvPr/>
                    </p:nvPicPr>
                    <p:blipFill>
                      <a:blip r:embed="rId11"/>
                      <a:stretch>
                        <a:fillRect/>
                      </a:stretch>
                    </p:blipFill>
                    <p:spPr>
                      <a:xfrm>
                        <a:off x="2938781" y="2867757"/>
                        <a:ext cx="4951095" cy="354570"/>
                      </a:xfrm>
                      <a:prstGeom prst="rect">
                        <a:avLst/>
                      </a:prstGeom>
                      <a:noFill/>
                      <a:ln w="38100">
                        <a:noFill/>
                        <a:miter/>
                      </a:ln>
                    </p:spPr>
                  </p:pic>
                </p:oleObj>
              </mc:Fallback>
            </mc:AlternateContent>
          </a:graphicData>
        </a:graphic>
      </p:graphicFrame>
      <p:graphicFrame>
        <p:nvGraphicFramePr>
          <p:cNvPr id="14" name="对象 -2147482130"/>
          <p:cNvGraphicFramePr>
            <a:graphicFrameLocks noChangeAspect="1"/>
          </p:cNvGraphicFramePr>
          <p:nvPr/>
        </p:nvGraphicFramePr>
        <p:xfrm>
          <a:off x="2938781" y="3254792"/>
          <a:ext cx="4462145" cy="382580"/>
        </p:xfrm>
        <a:graphic>
          <a:graphicData uri="http://schemas.openxmlformats.org/presentationml/2006/ole">
            <mc:AlternateContent xmlns:mc="http://schemas.openxmlformats.org/markup-compatibility/2006">
              <mc:Choice xmlns:v="urn:schemas-microsoft-com:vml" Requires="v">
                <p:oleObj spid="_x0000_s6150" r:id="rId12" imgW="0" imgH="0" progId="Equation.KSEE3">
                  <p:embed/>
                </p:oleObj>
              </mc:Choice>
              <mc:Fallback>
                <p:oleObj r:id="rId12" imgW="0" imgH="0" progId="Equation.KSEE3">
                  <p:embed/>
                  <p:pic>
                    <p:nvPicPr>
                      <p:cNvPr id="0" name=""/>
                      <p:cNvPicPr/>
                      <p:nvPr/>
                    </p:nvPicPr>
                    <p:blipFill>
                      <a:blip r:embed="rId13"/>
                      <a:stretch>
                        <a:fillRect/>
                      </a:stretch>
                    </p:blipFill>
                    <p:spPr>
                      <a:xfrm>
                        <a:off x="2938781" y="3254792"/>
                        <a:ext cx="4462145" cy="382580"/>
                      </a:xfrm>
                      <a:prstGeom prst="rect">
                        <a:avLst/>
                      </a:prstGeom>
                      <a:noFill/>
                      <a:ln w="38100">
                        <a:noFill/>
                        <a:miter/>
                      </a:ln>
                    </p:spPr>
                  </p:pic>
                </p:oleObj>
              </mc:Fallback>
            </mc:AlternateContent>
          </a:graphicData>
        </a:graphic>
      </p:graphicFrame>
      <p:graphicFrame>
        <p:nvGraphicFramePr>
          <p:cNvPr id="16" name="对象 -2147482129"/>
          <p:cNvGraphicFramePr>
            <a:graphicFrameLocks noChangeAspect="1"/>
          </p:cNvGraphicFramePr>
          <p:nvPr/>
        </p:nvGraphicFramePr>
        <p:xfrm>
          <a:off x="2708910" y="3745588"/>
          <a:ext cx="2983230" cy="315740"/>
        </p:xfrm>
        <a:graphic>
          <a:graphicData uri="http://schemas.openxmlformats.org/presentationml/2006/ole">
            <mc:AlternateContent xmlns:mc="http://schemas.openxmlformats.org/markup-compatibility/2006">
              <mc:Choice xmlns:v="urn:schemas-microsoft-com:vml" Requires="v">
                <p:oleObj spid="_x0000_s6151" r:id="rId14" imgW="0" imgH="0" progId="Equation.KSEE3">
                  <p:embed/>
                </p:oleObj>
              </mc:Choice>
              <mc:Fallback>
                <p:oleObj r:id="rId14" imgW="0" imgH="0" progId="Equation.KSEE3">
                  <p:embed/>
                  <p:pic>
                    <p:nvPicPr>
                      <p:cNvPr id="0" name=""/>
                      <p:cNvPicPr/>
                      <p:nvPr/>
                    </p:nvPicPr>
                    <p:blipFill>
                      <a:blip r:embed="rId15"/>
                      <a:stretch>
                        <a:fillRect/>
                      </a:stretch>
                    </p:blipFill>
                    <p:spPr>
                      <a:xfrm>
                        <a:off x="2708910" y="3745588"/>
                        <a:ext cx="2983230" cy="315740"/>
                      </a:xfrm>
                      <a:prstGeom prst="rect">
                        <a:avLst/>
                      </a:prstGeom>
                      <a:noFill/>
                      <a:ln w="38100">
                        <a:noFill/>
                        <a:miter/>
                      </a:ln>
                    </p:spPr>
                  </p:pic>
                </p:oleObj>
              </mc:Fallback>
            </mc:AlternateContent>
          </a:graphicData>
        </a:graphic>
      </p:graphicFrame>
      <p:graphicFrame>
        <p:nvGraphicFramePr>
          <p:cNvPr id="18" name="对象 -2147482128"/>
          <p:cNvGraphicFramePr>
            <a:graphicFrameLocks noChangeAspect="1"/>
          </p:cNvGraphicFramePr>
          <p:nvPr/>
        </p:nvGraphicFramePr>
        <p:xfrm>
          <a:off x="2676525" y="4061328"/>
          <a:ext cx="2499360" cy="524535"/>
        </p:xfrm>
        <a:graphic>
          <a:graphicData uri="http://schemas.openxmlformats.org/presentationml/2006/ole">
            <mc:AlternateContent xmlns:mc="http://schemas.openxmlformats.org/markup-compatibility/2006">
              <mc:Choice xmlns:v="urn:schemas-microsoft-com:vml" Requires="v">
                <p:oleObj spid="_x0000_s6152" r:id="rId16" imgW="0" imgH="0" progId="Equation.KSEE3">
                  <p:embed/>
                </p:oleObj>
              </mc:Choice>
              <mc:Fallback>
                <p:oleObj r:id="rId16" imgW="0" imgH="0" progId="Equation.KSEE3">
                  <p:embed/>
                  <p:pic>
                    <p:nvPicPr>
                      <p:cNvPr id="0" name=""/>
                      <p:cNvPicPr/>
                      <p:nvPr/>
                    </p:nvPicPr>
                    <p:blipFill>
                      <a:blip r:embed="rId17"/>
                      <a:stretch>
                        <a:fillRect/>
                      </a:stretch>
                    </p:blipFill>
                    <p:spPr>
                      <a:xfrm>
                        <a:off x="2676525" y="4061328"/>
                        <a:ext cx="2499360" cy="524535"/>
                      </a:xfrm>
                      <a:prstGeom prst="rect">
                        <a:avLst/>
                      </a:prstGeom>
                      <a:noFill/>
                      <a:ln w="38100">
                        <a:noFill/>
                        <a:miter/>
                      </a:ln>
                    </p:spPr>
                  </p:pic>
                </p:oleObj>
              </mc:Fallback>
            </mc:AlternateContent>
          </a:graphicData>
        </a:graphic>
      </p:graphicFrame>
    </p:spTree>
    <p:extLst>
      <p:ext uri="{BB962C8B-B14F-4D97-AF65-F5344CB8AC3E}">
        <p14:creationId xmlns:p14="http://schemas.microsoft.com/office/powerpoint/2010/main" val="2128394604"/>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9">
                                            <p:txEl>
                                              <p:pRg st="0" end="0"/>
                                            </p:txEl>
                                          </p:spTgt>
                                        </p:tgtEl>
                                        <p:attrNameLst>
                                          <p:attrName>style.visibility</p:attrName>
                                        </p:attrNameLst>
                                      </p:cBhvr>
                                      <p:to>
                                        <p:strVal val="visible"/>
                                      </p:to>
                                    </p:set>
                                    <p:animEffect transition="in" filter="checkerboard(across)">
                                      <p:cBhvr>
                                        <p:cTn id="7" dur="1000"/>
                                        <p:tgtEl>
                                          <p:spTgt spid="9">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5" presetClass="entr" presetSubtype="10" fill="hold" nodeType="clickEffect">
                                  <p:stCondLst>
                                    <p:cond delay="0"/>
                                  </p:stCondLst>
                                  <p:childTnLst>
                                    <p:set>
                                      <p:cBhvr>
                                        <p:cTn id="12" dur="1000" fill="hold">
                                          <p:stCondLst>
                                            <p:cond delay="0"/>
                                          </p:stCondLst>
                                        </p:cTn>
                                        <p:tgtEl>
                                          <p:spTgt spid="2"/>
                                        </p:tgtEl>
                                        <p:attrNameLst>
                                          <p:attrName>style.visibility</p:attrName>
                                        </p:attrNameLst>
                                      </p:cBhvr>
                                      <p:to>
                                        <p:strVal val="visible"/>
                                      </p:to>
                                    </p:set>
                                    <p:animEffect transition="in" filter="checkerboard(across)">
                                      <p:cBhvr>
                                        <p:cTn id="13" dur="1000"/>
                                        <p:tgtEl>
                                          <p:spTgt spid="2"/>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5" presetClass="entr" presetSubtype="10" fill="hold" nodeType="clickEffect">
                                  <p:stCondLst>
                                    <p:cond delay="0"/>
                                  </p:stCondLst>
                                  <p:childTnLst>
                                    <p:set>
                                      <p:cBhvr>
                                        <p:cTn id="18" dur="1000" fill="hold">
                                          <p:stCondLst>
                                            <p:cond delay="0"/>
                                          </p:stCondLst>
                                        </p:cTn>
                                        <p:tgtEl>
                                          <p:spTgt spid="9">
                                            <p:txEl>
                                              <p:pRg st="1" end="1"/>
                                            </p:txEl>
                                          </p:spTgt>
                                        </p:tgtEl>
                                        <p:attrNameLst>
                                          <p:attrName>style.visibility</p:attrName>
                                        </p:attrNameLst>
                                      </p:cBhvr>
                                      <p:to>
                                        <p:strVal val="visible"/>
                                      </p:to>
                                    </p:set>
                                    <p:animEffect transition="in" filter="checkerboard(across)">
                                      <p:cBhvr>
                                        <p:cTn id="19" dur="1000"/>
                                        <p:tgtEl>
                                          <p:spTgt spid="9">
                                            <p:txEl>
                                              <p:pRg st="1" end="1"/>
                                            </p:txEl>
                                          </p:spTgt>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5" presetClass="entr" presetSubtype="10" fill="hold" nodeType="clickEffect">
                                  <p:stCondLst>
                                    <p:cond delay="0"/>
                                  </p:stCondLst>
                                  <p:childTnLst>
                                    <p:set>
                                      <p:cBhvr>
                                        <p:cTn id="24" dur="1000" fill="hold">
                                          <p:stCondLst>
                                            <p:cond delay="0"/>
                                          </p:stCondLst>
                                        </p:cTn>
                                        <p:tgtEl>
                                          <p:spTgt spid="3"/>
                                        </p:tgtEl>
                                        <p:attrNameLst>
                                          <p:attrName>style.visibility</p:attrName>
                                        </p:attrNameLst>
                                      </p:cBhvr>
                                      <p:to>
                                        <p:strVal val="visible"/>
                                      </p:to>
                                    </p:set>
                                    <p:animEffect transition="in" filter="checkerboard(across)">
                                      <p:cBhvr>
                                        <p:cTn id="25" dur="1000"/>
                                        <p:tgtEl>
                                          <p:spTgt spid="3"/>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5" presetClass="entr" presetSubtype="10" fill="hold" nodeType="clickEffect">
                                  <p:stCondLst>
                                    <p:cond delay="0"/>
                                  </p:stCondLst>
                                  <p:childTnLst>
                                    <p:set>
                                      <p:cBhvr>
                                        <p:cTn id="30" dur="1000" fill="hold">
                                          <p:stCondLst>
                                            <p:cond delay="0"/>
                                          </p:stCondLst>
                                        </p:cTn>
                                        <p:tgtEl>
                                          <p:spTgt spid="7"/>
                                        </p:tgtEl>
                                        <p:attrNameLst>
                                          <p:attrName>style.visibility</p:attrName>
                                        </p:attrNameLst>
                                      </p:cBhvr>
                                      <p:to>
                                        <p:strVal val="visible"/>
                                      </p:to>
                                    </p:set>
                                    <p:animEffect transition="in" filter="checkerboard(across)">
                                      <p:cBhvr>
                                        <p:cTn id="31" dur="1000"/>
                                        <p:tgtEl>
                                          <p:spTgt spid="7"/>
                                        </p:tgtEl>
                                      </p:cBhvr>
                                    </p:animEffect>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5" presetClass="entr" presetSubtype="10" fill="hold" nodeType="clickEffect">
                                  <p:stCondLst>
                                    <p:cond delay="0"/>
                                  </p:stCondLst>
                                  <p:childTnLst>
                                    <p:set>
                                      <p:cBhvr>
                                        <p:cTn id="36" dur="1000" fill="hold">
                                          <p:stCondLst>
                                            <p:cond delay="0"/>
                                          </p:stCondLst>
                                        </p:cTn>
                                        <p:tgtEl>
                                          <p:spTgt spid="9">
                                            <p:txEl>
                                              <p:pRg st="3" end="3"/>
                                            </p:txEl>
                                          </p:spTgt>
                                        </p:tgtEl>
                                        <p:attrNameLst>
                                          <p:attrName>style.visibility</p:attrName>
                                        </p:attrNameLst>
                                      </p:cBhvr>
                                      <p:to>
                                        <p:strVal val="visible"/>
                                      </p:to>
                                    </p:set>
                                    <p:animEffect transition="in" filter="checkerboard(across)">
                                      <p:cBhvr>
                                        <p:cTn id="37" dur="1000"/>
                                        <p:tgtEl>
                                          <p:spTgt spid="9">
                                            <p:txEl>
                                              <p:pRg st="3" end="3"/>
                                            </p:txEl>
                                          </p:spTgt>
                                        </p:tgtEl>
                                      </p:cBhvr>
                                    </p:animEffect>
                                  </p:childTnLst>
                                </p:cTn>
                              </p:par>
                            </p:childTnLst>
                          </p:cTn>
                        </p:par>
                      </p:childTnLst>
                    </p:cTn>
                  </p:par>
                  <p:par>
                    <p:cTn id="38" fill="hold" nodeType="clickPar">
                      <p:stCondLst>
                        <p:cond delay="indefinite"/>
                      </p:stCondLst>
                      <p:childTnLst>
                        <p:par>
                          <p:cTn id="39" fill="hold" nodeType="withGroup">
                            <p:stCondLst>
                              <p:cond delay="indefinite"/>
                            </p:stCondLst>
                          </p:cTn>
                        </p:par>
                        <p:par>
                          <p:cTn id="40" fill="hold" nodeType="afterGroup">
                            <p:stCondLst>
                              <p:cond delay="0"/>
                            </p:stCondLst>
                            <p:childTnLst>
                              <p:par>
                                <p:cTn id="41" presetID="5" presetClass="entr" presetSubtype="10" fill="hold" nodeType="clickEffect">
                                  <p:stCondLst>
                                    <p:cond delay="0"/>
                                  </p:stCondLst>
                                  <p:childTnLst>
                                    <p:set>
                                      <p:cBhvr>
                                        <p:cTn id="42" dur="1000" fill="hold">
                                          <p:stCondLst>
                                            <p:cond delay="0"/>
                                          </p:stCondLst>
                                        </p:cTn>
                                        <p:tgtEl>
                                          <p:spTgt spid="9">
                                            <p:txEl>
                                              <p:pRg st="4" end="4"/>
                                            </p:txEl>
                                          </p:spTgt>
                                        </p:tgtEl>
                                        <p:attrNameLst>
                                          <p:attrName>style.visibility</p:attrName>
                                        </p:attrNameLst>
                                      </p:cBhvr>
                                      <p:to>
                                        <p:strVal val="visible"/>
                                      </p:to>
                                    </p:set>
                                    <p:animEffect transition="in" filter="checkerboard(across)">
                                      <p:cBhvr>
                                        <p:cTn id="43" dur="1000"/>
                                        <p:tgtEl>
                                          <p:spTgt spid="9">
                                            <p:txEl>
                                              <p:pRg st="4" end="4"/>
                                            </p:txEl>
                                          </p:spTgt>
                                        </p:tgtEl>
                                      </p:cBhvr>
                                    </p:animEffect>
                                  </p:childTnLst>
                                </p:cTn>
                              </p:par>
                            </p:childTnLst>
                          </p:cTn>
                        </p:par>
                      </p:childTnLst>
                    </p:cTn>
                  </p:par>
                  <p:par>
                    <p:cTn id="44" fill="hold" nodeType="clickPar">
                      <p:stCondLst>
                        <p:cond delay="indefinite"/>
                      </p:stCondLst>
                      <p:childTnLst>
                        <p:par>
                          <p:cTn id="45" fill="hold" nodeType="withGroup">
                            <p:stCondLst>
                              <p:cond delay="indefinite"/>
                            </p:stCondLst>
                          </p:cTn>
                        </p:par>
                        <p:par>
                          <p:cTn id="46" fill="hold" nodeType="afterGroup">
                            <p:stCondLst>
                              <p:cond delay="0"/>
                            </p:stCondLst>
                            <p:childTnLst>
                              <p:par>
                                <p:cTn id="47" presetID="5" presetClass="entr" presetSubtype="10" fill="hold" nodeType="clickEffect">
                                  <p:stCondLst>
                                    <p:cond delay="0"/>
                                  </p:stCondLst>
                                  <p:childTnLst>
                                    <p:set>
                                      <p:cBhvr>
                                        <p:cTn id="48" dur="1000" fill="hold">
                                          <p:stCondLst>
                                            <p:cond delay="0"/>
                                          </p:stCondLst>
                                        </p:cTn>
                                        <p:tgtEl>
                                          <p:spTgt spid="12"/>
                                        </p:tgtEl>
                                        <p:attrNameLst>
                                          <p:attrName>style.visibility</p:attrName>
                                        </p:attrNameLst>
                                      </p:cBhvr>
                                      <p:to>
                                        <p:strVal val="visible"/>
                                      </p:to>
                                    </p:set>
                                    <p:animEffect transition="in" filter="checkerboard(across)">
                                      <p:cBhvr>
                                        <p:cTn id="49" dur="1000"/>
                                        <p:tgtEl>
                                          <p:spTgt spid="12"/>
                                        </p:tgtEl>
                                      </p:cBhvr>
                                    </p:animEffect>
                                  </p:childTnLst>
                                </p:cTn>
                              </p:par>
                            </p:childTnLst>
                          </p:cTn>
                        </p:par>
                      </p:childTnLst>
                    </p:cTn>
                  </p:par>
                  <p:par>
                    <p:cTn id="50" fill="hold" nodeType="clickPar">
                      <p:stCondLst>
                        <p:cond delay="indefinite"/>
                      </p:stCondLst>
                      <p:childTnLst>
                        <p:par>
                          <p:cTn id="51" fill="hold" nodeType="withGroup">
                            <p:stCondLst>
                              <p:cond delay="indefinite"/>
                            </p:stCondLst>
                          </p:cTn>
                        </p:par>
                        <p:par>
                          <p:cTn id="52" fill="hold" nodeType="afterGroup">
                            <p:stCondLst>
                              <p:cond delay="0"/>
                            </p:stCondLst>
                            <p:childTnLst>
                              <p:par>
                                <p:cTn id="53" presetID="5" presetClass="entr" presetSubtype="10" fill="hold" nodeType="clickEffect">
                                  <p:stCondLst>
                                    <p:cond delay="0"/>
                                  </p:stCondLst>
                                  <p:childTnLst>
                                    <p:set>
                                      <p:cBhvr>
                                        <p:cTn id="54" dur="1000" fill="hold">
                                          <p:stCondLst>
                                            <p:cond delay="0"/>
                                          </p:stCondLst>
                                        </p:cTn>
                                        <p:tgtEl>
                                          <p:spTgt spid="9">
                                            <p:txEl>
                                              <p:pRg st="5" end="5"/>
                                            </p:txEl>
                                          </p:spTgt>
                                        </p:tgtEl>
                                        <p:attrNameLst>
                                          <p:attrName>style.visibility</p:attrName>
                                        </p:attrNameLst>
                                      </p:cBhvr>
                                      <p:to>
                                        <p:strVal val="visible"/>
                                      </p:to>
                                    </p:set>
                                    <p:animEffect transition="in" filter="checkerboard(across)">
                                      <p:cBhvr>
                                        <p:cTn id="55" dur="1000"/>
                                        <p:tgtEl>
                                          <p:spTgt spid="9">
                                            <p:txEl>
                                              <p:pRg st="5" end="5"/>
                                            </p:txEl>
                                          </p:spTgt>
                                        </p:tgtEl>
                                      </p:cBhvr>
                                    </p:animEffect>
                                  </p:childTnLst>
                                </p:cTn>
                              </p:par>
                            </p:childTnLst>
                          </p:cTn>
                        </p:par>
                      </p:childTnLst>
                    </p:cTn>
                  </p:par>
                  <p:par>
                    <p:cTn id="56" fill="hold" nodeType="clickPar">
                      <p:stCondLst>
                        <p:cond delay="indefinite"/>
                      </p:stCondLst>
                      <p:childTnLst>
                        <p:par>
                          <p:cTn id="57" fill="hold" nodeType="withGroup">
                            <p:stCondLst>
                              <p:cond delay="indefinite"/>
                            </p:stCondLst>
                          </p:cTn>
                        </p:par>
                        <p:par>
                          <p:cTn id="58" fill="hold" nodeType="afterGroup">
                            <p:stCondLst>
                              <p:cond delay="0"/>
                            </p:stCondLst>
                            <p:childTnLst>
                              <p:par>
                                <p:cTn id="59" presetID="5" presetClass="entr" presetSubtype="10" fill="hold" nodeType="clickEffect">
                                  <p:stCondLst>
                                    <p:cond delay="0"/>
                                  </p:stCondLst>
                                  <p:childTnLst>
                                    <p:set>
                                      <p:cBhvr>
                                        <p:cTn id="60" dur="1000" fill="hold">
                                          <p:stCondLst>
                                            <p:cond delay="0"/>
                                          </p:stCondLst>
                                        </p:cTn>
                                        <p:tgtEl>
                                          <p:spTgt spid="14"/>
                                        </p:tgtEl>
                                        <p:attrNameLst>
                                          <p:attrName>style.visibility</p:attrName>
                                        </p:attrNameLst>
                                      </p:cBhvr>
                                      <p:to>
                                        <p:strVal val="visible"/>
                                      </p:to>
                                    </p:set>
                                    <p:animEffect transition="in" filter="checkerboard(across)">
                                      <p:cBhvr>
                                        <p:cTn id="61" dur="1000"/>
                                        <p:tgtEl>
                                          <p:spTgt spid="14"/>
                                        </p:tgtEl>
                                      </p:cBhvr>
                                    </p:animEffect>
                                  </p:childTnLst>
                                </p:cTn>
                              </p:par>
                            </p:childTnLst>
                          </p:cTn>
                        </p:par>
                      </p:childTnLst>
                    </p:cTn>
                  </p:par>
                  <p:par>
                    <p:cTn id="62" fill="hold" nodeType="clickPar">
                      <p:stCondLst>
                        <p:cond delay="indefinite"/>
                      </p:stCondLst>
                      <p:childTnLst>
                        <p:par>
                          <p:cTn id="63" fill="hold" nodeType="withGroup">
                            <p:stCondLst>
                              <p:cond delay="indefinite"/>
                            </p:stCondLst>
                          </p:cTn>
                        </p:par>
                        <p:par>
                          <p:cTn id="64" fill="hold" nodeType="afterGroup">
                            <p:stCondLst>
                              <p:cond delay="0"/>
                            </p:stCondLst>
                            <p:childTnLst>
                              <p:par>
                                <p:cTn id="65" presetID="5" presetClass="entr" presetSubtype="10" fill="hold" nodeType="clickEffect">
                                  <p:stCondLst>
                                    <p:cond delay="0"/>
                                  </p:stCondLst>
                                  <p:childTnLst>
                                    <p:set>
                                      <p:cBhvr>
                                        <p:cTn id="66" dur="1000" fill="hold">
                                          <p:stCondLst>
                                            <p:cond delay="0"/>
                                          </p:stCondLst>
                                        </p:cTn>
                                        <p:tgtEl>
                                          <p:spTgt spid="9">
                                            <p:txEl>
                                              <p:pRg st="6" end="6"/>
                                            </p:txEl>
                                          </p:spTgt>
                                        </p:tgtEl>
                                        <p:attrNameLst>
                                          <p:attrName>style.visibility</p:attrName>
                                        </p:attrNameLst>
                                      </p:cBhvr>
                                      <p:to>
                                        <p:strVal val="visible"/>
                                      </p:to>
                                    </p:set>
                                    <p:animEffect transition="in" filter="checkerboard(across)">
                                      <p:cBhvr>
                                        <p:cTn id="67" dur="1000"/>
                                        <p:tgtEl>
                                          <p:spTgt spid="9">
                                            <p:txEl>
                                              <p:pRg st="6" end="6"/>
                                            </p:txEl>
                                          </p:spTgt>
                                        </p:tgtEl>
                                      </p:cBhvr>
                                    </p:animEffect>
                                  </p:childTnLst>
                                </p:cTn>
                              </p:par>
                            </p:childTnLst>
                          </p:cTn>
                        </p:par>
                      </p:childTnLst>
                    </p:cTn>
                  </p:par>
                  <p:par>
                    <p:cTn id="68" fill="hold" nodeType="clickPar">
                      <p:stCondLst>
                        <p:cond delay="indefinite"/>
                      </p:stCondLst>
                      <p:childTnLst>
                        <p:par>
                          <p:cTn id="69" fill="hold" nodeType="withGroup">
                            <p:stCondLst>
                              <p:cond delay="indefinite"/>
                            </p:stCondLst>
                          </p:cTn>
                        </p:par>
                        <p:par>
                          <p:cTn id="70" fill="hold" nodeType="afterGroup">
                            <p:stCondLst>
                              <p:cond delay="0"/>
                            </p:stCondLst>
                            <p:childTnLst>
                              <p:par>
                                <p:cTn id="71" presetID="5" presetClass="entr" presetSubtype="10" fill="hold" nodeType="clickEffect">
                                  <p:stCondLst>
                                    <p:cond delay="0"/>
                                  </p:stCondLst>
                                  <p:childTnLst>
                                    <p:set>
                                      <p:cBhvr>
                                        <p:cTn id="72" dur="1000" fill="hold">
                                          <p:stCondLst>
                                            <p:cond delay="0"/>
                                          </p:stCondLst>
                                        </p:cTn>
                                        <p:tgtEl>
                                          <p:spTgt spid="16"/>
                                        </p:tgtEl>
                                        <p:attrNameLst>
                                          <p:attrName>style.visibility</p:attrName>
                                        </p:attrNameLst>
                                      </p:cBhvr>
                                      <p:to>
                                        <p:strVal val="visible"/>
                                      </p:to>
                                    </p:set>
                                    <p:animEffect transition="in" filter="checkerboard(across)">
                                      <p:cBhvr>
                                        <p:cTn id="73" dur="1000"/>
                                        <p:tgtEl>
                                          <p:spTgt spid="16"/>
                                        </p:tgtEl>
                                      </p:cBhvr>
                                    </p:animEffect>
                                  </p:childTnLst>
                                </p:cTn>
                              </p:par>
                            </p:childTnLst>
                          </p:cTn>
                        </p:par>
                      </p:childTnLst>
                    </p:cTn>
                  </p:par>
                  <p:par>
                    <p:cTn id="74" fill="hold" nodeType="clickPar">
                      <p:stCondLst>
                        <p:cond delay="indefinite"/>
                      </p:stCondLst>
                      <p:childTnLst>
                        <p:par>
                          <p:cTn id="75" fill="hold" nodeType="withGroup">
                            <p:stCondLst>
                              <p:cond delay="indefinite"/>
                            </p:stCondLst>
                          </p:cTn>
                        </p:par>
                        <p:par>
                          <p:cTn id="76" fill="hold" nodeType="afterGroup">
                            <p:stCondLst>
                              <p:cond delay="0"/>
                            </p:stCondLst>
                            <p:childTnLst>
                              <p:par>
                                <p:cTn id="77" presetID="5" presetClass="entr" presetSubtype="10" fill="hold" nodeType="clickEffect">
                                  <p:stCondLst>
                                    <p:cond delay="0"/>
                                  </p:stCondLst>
                                  <p:childTnLst>
                                    <p:set>
                                      <p:cBhvr>
                                        <p:cTn id="78" dur="1000" fill="hold">
                                          <p:stCondLst>
                                            <p:cond delay="0"/>
                                          </p:stCondLst>
                                        </p:cTn>
                                        <p:tgtEl>
                                          <p:spTgt spid="9">
                                            <p:txEl>
                                              <p:pRg st="7" end="7"/>
                                            </p:txEl>
                                          </p:spTgt>
                                        </p:tgtEl>
                                        <p:attrNameLst>
                                          <p:attrName>style.visibility</p:attrName>
                                        </p:attrNameLst>
                                      </p:cBhvr>
                                      <p:to>
                                        <p:strVal val="visible"/>
                                      </p:to>
                                    </p:set>
                                    <p:animEffect transition="in" filter="checkerboard(across)">
                                      <p:cBhvr>
                                        <p:cTn id="79" dur="1000"/>
                                        <p:tgtEl>
                                          <p:spTgt spid="9">
                                            <p:txEl>
                                              <p:pRg st="7" end="7"/>
                                            </p:txEl>
                                          </p:spTgt>
                                        </p:tgtEl>
                                      </p:cBhvr>
                                    </p:animEffect>
                                  </p:childTnLst>
                                </p:cTn>
                              </p:par>
                            </p:childTnLst>
                          </p:cTn>
                        </p:par>
                      </p:childTnLst>
                    </p:cTn>
                  </p:par>
                  <p:par>
                    <p:cTn id="80" fill="hold" nodeType="clickPar">
                      <p:stCondLst>
                        <p:cond delay="indefinite"/>
                      </p:stCondLst>
                      <p:childTnLst>
                        <p:par>
                          <p:cTn id="81" fill="hold" nodeType="withGroup">
                            <p:stCondLst>
                              <p:cond delay="indefinite"/>
                            </p:stCondLst>
                          </p:cTn>
                        </p:par>
                        <p:par>
                          <p:cTn id="82" fill="hold" nodeType="afterGroup">
                            <p:stCondLst>
                              <p:cond delay="0"/>
                            </p:stCondLst>
                            <p:childTnLst>
                              <p:par>
                                <p:cTn id="83" presetID="5" presetClass="entr" presetSubtype="10" fill="hold" nodeType="clickEffect">
                                  <p:stCondLst>
                                    <p:cond delay="0"/>
                                  </p:stCondLst>
                                  <p:childTnLst>
                                    <p:set>
                                      <p:cBhvr>
                                        <p:cTn id="84" dur="1000" fill="hold">
                                          <p:stCondLst>
                                            <p:cond delay="0"/>
                                          </p:stCondLst>
                                        </p:cTn>
                                        <p:tgtEl>
                                          <p:spTgt spid="18"/>
                                        </p:tgtEl>
                                        <p:attrNameLst>
                                          <p:attrName>style.visibility</p:attrName>
                                        </p:attrNameLst>
                                      </p:cBhvr>
                                      <p:to>
                                        <p:strVal val="visible"/>
                                      </p:to>
                                    </p:set>
                                    <p:animEffect transition="in" filter="checkerboard(across)">
                                      <p:cBhvr>
                                        <p:cTn id="85" dur="1000"/>
                                        <p:tgtEl>
                                          <p:spTgt spid="18"/>
                                        </p:tgtEl>
                                      </p:cBhvr>
                                    </p:animEffect>
                                  </p:childTnLst>
                                </p:cTn>
                              </p:par>
                            </p:childTnLst>
                          </p:cTn>
                        </p:par>
                      </p:childTnLst>
                    </p:cTn>
                  </p:par>
                  <p:par>
                    <p:cTn id="86" fill="hold" nodeType="clickPar">
                      <p:stCondLst>
                        <p:cond delay="indefinite"/>
                      </p:stCondLst>
                      <p:childTnLst>
                        <p:par>
                          <p:cTn id="87" fill="hold" nodeType="withGroup">
                            <p:stCondLst>
                              <p:cond delay="indefinite"/>
                            </p:stCondLst>
                          </p:cTn>
                        </p:par>
                        <p:par>
                          <p:cTn id="88" fill="hold" nodeType="afterGroup">
                            <p:stCondLst>
                              <p:cond delay="0"/>
                            </p:stCondLst>
                            <p:childTnLst>
                              <p:par>
                                <p:cTn id="89" presetID="5" presetClass="entr" presetSubtype="10" fill="hold" nodeType="clickEffect">
                                  <p:stCondLst>
                                    <p:cond delay="0"/>
                                  </p:stCondLst>
                                  <p:childTnLst>
                                    <p:set>
                                      <p:cBhvr>
                                        <p:cTn id="90" dur="1000" fill="hold">
                                          <p:stCondLst>
                                            <p:cond delay="0"/>
                                          </p:stCondLst>
                                        </p:cTn>
                                        <p:tgtEl>
                                          <p:spTgt spid="9">
                                            <p:txEl>
                                              <p:pRg st="8" end="8"/>
                                            </p:txEl>
                                          </p:spTgt>
                                        </p:tgtEl>
                                        <p:attrNameLst>
                                          <p:attrName>style.visibility</p:attrName>
                                        </p:attrNameLst>
                                      </p:cBhvr>
                                      <p:to>
                                        <p:strVal val="visible"/>
                                      </p:to>
                                    </p:set>
                                    <p:animEffect transition="in" filter="checkerboard(across)">
                                      <p:cBhvr>
                                        <p:cTn id="91" dur="1000"/>
                                        <p:tgtEl>
                                          <p:spTgt spid="9">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6222"/>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2</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2676525" y="450056"/>
            <a:ext cx="2187575" cy="369212"/>
          </a:xfrm>
          <a:prstGeom prst="rect">
            <a:avLst/>
          </a:prstGeom>
          <a:noFill/>
          <a:ln w="9525">
            <a:noFill/>
          </a:ln>
        </p:spPr>
        <p:txBody>
          <a:bodyPr wrap="square">
            <a:spAutoFit/>
          </a:bodyPr>
          <a:lstStyle/>
          <a:p>
            <a:pPr marL="0" indent="0" algn="l" eaLnBrk="1" fontAlgn="auto" latinLnBrk="0" hangingPunct="1"/>
            <a:r>
              <a:rPr lang="zh-CN" sz="1800" b="1">
                <a:solidFill>
                  <a:srgbClr val="0000FF"/>
                </a:solidFill>
                <a:latin typeface="微软雅黑" panose="020B0503020204020204" charset="-122"/>
                <a:ea typeface="微软雅黑" panose="020B0503020204020204" charset="-122"/>
              </a:rPr>
              <a:t>考点二、液体压强</a:t>
            </a:r>
            <a:endParaRPr lang="en-US" altLang="zh-CN" sz="1800" b="1">
              <a:solidFill>
                <a:srgbClr val="0000FF"/>
              </a:solidFill>
              <a:latin typeface="微软雅黑" panose="020B0503020204020204" charset="-122"/>
              <a:ea typeface="微软雅黑" panose="020B0503020204020204" charset="-122"/>
            </a:endParaRPr>
          </a:p>
        </p:txBody>
      </p:sp>
      <p:sp>
        <p:nvSpPr>
          <p:cNvPr id="3" name="文本框 2"/>
          <p:cNvSpPr txBox="1"/>
          <p:nvPr/>
        </p:nvSpPr>
        <p:spPr>
          <a:xfrm>
            <a:off x="327026" y="1000691"/>
            <a:ext cx="8689975" cy="4164453"/>
          </a:xfrm>
          <a:prstGeom prst="rect">
            <a:avLst/>
          </a:prstGeom>
          <a:noFill/>
          <a:ln w="9525">
            <a:noFill/>
          </a:ln>
        </p:spPr>
        <p:txBody>
          <a:bodyPr wrap="square">
            <a:spAutoFit/>
          </a:bodyPr>
          <a:lstStyle/>
          <a:p>
            <a:pPr marL="0" indent="0" algn="l" eaLnBrk="1" fontAlgn="auto" latinLnBrk="0" hangingPunct="1">
              <a:lnSpc>
                <a:spcPct val="150000"/>
              </a:lnSpc>
            </a:pPr>
            <a:r>
              <a:rPr lang="zh-CN" sz="1600" b="1">
                <a:solidFill>
                  <a:srgbClr val="1116CC"/>
                </a:solidFill>
                <a:latin typeface="微软雅黑" panose="020B0503020204020204" charset="-122"/>
                <a:ea typeface="微软雅黑" panose="020B0503020204020204" charset="-122"/>
                <a:cs typeface="微软雅黑" panose="020B0503020204020204" charset="-122"/>
              </a:rPr>
              <a:t>典例五</a:t>
            </a:r>
            <a:r>
              <a:rPr lang="zh-CN" sz="1600" b="1">
                <a:latin typeface="微软雅黑" panose="020B0503020204020204" charset="-122"/>
                <a:ea typeface="微软雅黑" panose="020B0503020204020204" charset="-122"/>
                <a:cs typeface="微软雅黑" panose="020B0503020204020204" charset="-122"/>
              </a:rPr>
              <a:t>：</a:t>
            </a:r>
            <a:r>
              <a:rPr sz="1600" b="1">
                <a:latin typeface="微软雅黑" panose="020B0503020204020204" charset="-122"/>
                <a:ea typeface="微软雅黑" panose="020B0503020204020204" charset="-122"/>
                <a:cs typeface="微软雅黑" panose="020B0503020204020204" charset="-122"/>
              </a:rPr>
              <a:t>（2020·绥化）</a:t>
            </a:r>
            <a:r>
              <a:rPr sz="1600">
                <a:latin typeface="微软雅黑" panose="020B0503020204020204" charset="-122"/>
                <a:ea typeface="微软雅黑" panose="020B0503020204020204" charset="-122"/>
                <a:cs typeface="微软雅黑" panose="020B0503020204020204" charset="-122"/>
              </a:rPr>
              <a:t>某同学用下列器材探究“液体内部的压强”。</a:t>
            </a:r>
          </a:p>
          <a:p>
            <a:pPr marL="0" indent="0" algn="l" eaLnBrk="1" fontAlgn="auto" latinLnBrk="0" hangingPunct="1">
              <a:lnSpc>
                <a:spcPct val="150000"/>
              </a:lnSpc>
            </a:pPr>
            <a:r>
              <a:rPr sz="1600">
                <a:latin typeface="微软雅黑" panose="020B0503020204020204" charset="-122"/>
                <a:ea typeface="微软雅黑" panose="020B0503020204020204" charset="-122"/>
                <a:cs typeface="微软雅黑" panose="020B0503020204020204" charset="-122"/>
              </a:rPr>
              <a:t>（1）他向图甲的U形管内注入适量的红墨水，红墨水静止时，U形管两侧液面高度</a:t>
            </a:r>
            <a:r>
              <a:rPr sz="1600" u="sng">
                <a:latin typeface="微软雅黑" panose="020B0503020204020204" charset="-122"/>
                <a:ea typeface="微软雅黑" panose="020B0503020204020204" charset="-122"/>
                <a:cs typeface="微软雅黑" panose="020B0503020204020204" charset="-122"/>
              </a:rPr>
              <a:t>　   　</a:t>
            </a:r>
            <a:r>
              <a:rPr sz="1600">
                <a:latin typeface="微软雅黑" panose="020B0503020204020204" charset="-122"/>
                <a:ea typeface="微软雅黑" panose="020B0503020204020204" charset="-122"/>
                <a:cs typeface="微软雅黑" panose="020B0503020204020204" charset="-122"/>
              </a:rPr>
              <a:t>。</a:t>
            </a:r>
          </a:p>
          <a:p>
            <a:pPr marL="0" indent="0" algn="l" eaLnBrk="1" fontAlgn="auto" latinLnBrk="0" hangingPunct="1">
              <a:lnSpc>
                <a:spcPct val="150000"/>
              </a:lnSpc>
            </a:pPr>
            <a:r>
              <a:rPr sz="1600">
                <a:latin typeface="微软雅黑" panose="020B0503020204020204" charset="-122"/>
                <a:ea typeface="微软雅黑" panose="020B0503020204020204" charset="-122"/>
                <a:cs typeface="微软雅黑" panose="020B0503020204020204" charset="-122"/>
              </a:rPr>
              <a:t>（2）图乙压强计通过U形管两侧液面的</a:t>
            </a:r>
            <a:r>
              <a:rPr sz="1600" u="sng">
                <a:latin typeface="微软雅黑" panose="020B0503020204020204" charset="-122"/>
                <a:ea typeface="微软雅黑" panose="020B0503020204020204" charset="-122"/>
                <a:cs typeface="微软雅黑" panose="020B0503020204020204" charset="-122"/>
              </a:rPr>
              <a:t>　   　</a:t>
            </a:r>
            <a:r>
              <a:rPr sz="1600">
                <a:latin typeface="微软雅黑" panose="020B0503020204020204" charset="-122"/>
                <a:ea typeface="微软雅黑" panose="020B0503020204020204" charset="-122"/>
                <a:cs typeface="微软雅黑" panose="020B0503020204020204" charset="-122"/>
              </a:rPr>
              <a:t>来</a:t>
            </a:r>
          </a:p>
          <a:p>
            <a:pPr marL="0" indent="0" algn="l" eaLnBrk="1" fontAlgn="auto" latinLnBrk="0" hangingPunct="1">
              <a:lnSpc>
                <a:spcPct val="150000"/>
              </a:lnSpc>
            </a:pPr>
            <a:r>
              <a:rPr sz="1600">
                <a:latin typeface="微软雅黑" panose="020B0503020204020204" charset="-122"/>
                <a:ea typeface="微软雅黑" panose="020B0503020204020204" charset="-122"/>
                <a:cs typeface="微软雅黑" panose="020B0503020204020204" charset="-122"/>
              </a:rPr>
              <a:t>反映橡皮膜所受压强的大小，用手指按压橡皮膜</a:t>
            </a:r>
          </a:p>
          <a:p>
            <a:pPr marL="0" indent="0" algn="l" eaLnBrk="1" fontAlgn="auto" latinLnBrk="0" hangingPunct="1">
              <a:lnSpc>
                <a:spcPct val="150000"/>
              </a:lnSpc>
            </a:pPr>
            <a:r>
              <a:rPr sz="1600">
                <a:latin typeface="微软雅黑" panose="020B0503020204020204" charset="-122"/>
                <a:ea typeface="微软雅黑" panose="020B0503020204020204" charset="-122"/>
                <a:cs typeface="微软雅黑" panose="020B0503020204020204" charset="-122"/>
              </a:rPr>
              <a:t>发现U形管中的液面升降灵活，说明该装置</a:t>
            </a:r>
          </a:p>
          <a:p>
            <a:pPr marL="0" indent="0" algn="l" eaLnBrk="1" fontAlgn="auto" latinLnBrk="0" hangingPunct="1">
              <a:lnSpc>
                <a:spcPct val="150000"/>
              </a:lnSpc>
            </a:pPr>
            <a:r>
              <a:rPr sz="1600" u="sng">
                <a:latin typeface="微软雅黑" panose="020B0503020204020204" charset="-122"/>
                <a:ea typeface="微软雅黑" panose="020B0503020204020204" charset="-122"/>
                <a:cs typeface="微软雅黑" panose="020B0503020204020204" charset="-122"/>
              </a:rPr>
              <a:t>　   　</a:t>
            </a:r>
            <a:r>
              <a:rPr sz="1600">
                <a:latin typeface="微软雅黑" panose="020B0503020204020204" charset="-122"/>
                <a:ea typeface="微软雅黑" panose="020B0503020204020204" charset="-122"/>
                <a:cs typeface="微软雅黑" panose="020B0503020204020204" charset="-122"/>
              </a:rPr>
              <a:t>。（填“漏气”或“不漏气”）</a:t>
            </a:r>
          </a:p>
          <a:p>
            <a:pPr marL="0" indent="0" algn="l" eaLnBrk="1" fontAlgn="auto" latinLnBrk="0" hangingPunct="1">
              <a:lnSpc>
                <a:spcPct val="150000"/>
              </a:lnSpc>
            </a:pPr>
            <a:r>
              <a:rPr sz="1600">
                <a:latin typeface="微软雅黑" panose="020B0503020204020204" charset="-122"/>
                <a:ea typeface="微软雅黑" panose="020B0503020204020204" charset="-122"/>
                <a:cs typeface="微软雅黑" panose="020B0503020204020204" charset="-122"/>
              </a:rPr>
              <a:t>（3）他把探头放入水面下6cm处，探头受到水的压强是</a:t>
            </a:r>
            <a:r>
              <a:rPr sz="1600" u="sng">
                <a:latin typeface="微软雅黑" panose="020B0503020204020204" charset="-122"/>
                <a:ea typeface="微软雅黑" panose="020B0503020204020204" charset="-122"/>
                <a:cs typeface="微软雅黑" panose="020B0503020204020204" charset="-122"/>
              </a:rPr>
              <a:t>　   　</a:t>
            </a:r>
            <a:r>
              <a:rPr sz="1600">
                <a:latin typeface="微软雅黑" panose="020B0503020204020204" charset="-122"/>
                <a:ea typeface="微软雅黑" panose="020B0503020204020204" charset="-122"/>
                <a:cs typeface="微软雅黑" panose="020B0503020204020204" charset="-122"/>
              </a:rPr>
              <a:t>Pa；继续向下移动探头，会看到U形管两侧液面的高度差变大，说明液体内部的压强与液体的</a:t>
            </a:r>
            <a:r>
              <a:rPr sz="1600" u="sng">
                <a:latin typeface="微软雅黑" panose="020B0503020204020204" charset="-122"/>
                <a:ea typeface="微软雅黑" panose="020B0503020204020204" charset="-122"/>
                <a:cs typeface="微软雅黑" panose="020B0503020204020204" charset="-122"/>
              </a:rPr>
              <a:t>　   　</a:t>
            </a:r>
            <a:r>
              <a:rPr sz="1600">
                <a:latin typeface="微软雅黑" panose="020B0503020204020204" charset="-122"/>
                <a:ea typeface="微软雅黑" panose="020B0503020204020204" charset="-122"/>
                <a:cs typeface="微软雅黑" panose="020B0503020204020204" charset="-122"/>
              </a:rPr>
              <a:t>有关。</a:t>
            </a:r>
          </a:p>
          <a:p>
            <a:pPr marL="0" indent="0" algn="l" eaLnBrk="1" fontAlgn="auto" latinLnBrk="0" hangingPunct="1">
              <a:lnSpc>
                <a:spcPct val="150000"/>
              </a:lnSpc>
            </a:pPr>
            <a:r>
              <a:rPr sz="1600">
                <a:latin typeface="微软雅黑" panose="020B0503020204020204" charset="-122"/>
                <a:ea typeface="微软雅黑" panose="020B0503020204020204" charset="-122"/>
                <a:cs typeface="微软雅黑" panose="020B0503020204020204" charset="-122"/>
              </a:rPr>
              <a:t>（4）为了检验“液体内部的压强与液体密度有关”这一结论，他用图丙的装置，在容器的左右两侧分别装入深度相同的不同液体，看到橡皮膜向左侧凸起，则</a:t>
            </a:r>
            <a:r>
              <a:rPr sz="1600" u="sng">
                <a:latin typeface="微软雅黑" panose="020B0503020204020204" charset="-122"/>
                <a:ea typeface="微软雅黑" panose="020B0503020204020204" charset="-122"/>
                <a:cs typeface="微软雅黑" panose="020B0503020204020204" charset="-122"/>
              </a:rPr>
              <a:t>　   　</a:t>
            </a:r>
            <a:r>
              <a:rPr sz="1600">
                <a:latin typeface="微软雅黑" panose="020B0503020204020204" charset="-122"/>
                <a:ea typeface="微软雅黑" panose="020B0503020204020204" charset="-122"/>
                <a:cs typeface="微软雅黑" panose="020B0503020204020204" charset="-122"/>
              </a:rPr>
              <a:t>侧液体的密度较大。（填“左”或“右”）</a:t>
            </a:r>
          </a:p>
        </p:txBody>
      </p:sp>
      <p:pic>
        <p:nvPicPr>
          <p:cNvPr id="11" name="图片 -2147482561" descr="图片2"/>
          <p:cNvPicPr>
            <a:picLocks noChangeAspect="1"/>
          </p:cNvPicPr>
          <p:nvPr/>
        </p:nvPicPr>
        <p:blipFill>
          <a:blip r:embed="rId2"/>
          <a:stretch>
            <a:fillRect/>
          </a:stretch>
        </p:blipFill>
        <p:spPr>
          <a:xfrm>
            <a:off x="1065531" y="73842"/>
            <a:ext cx="1285875" cy="760067"/>
          </a:xfrm>
          <a:prstGeom prst="rect">
            <a:avLst/>
          </a:prstGeom>
          <a:noFill/>
          <a:ln w="9525">
            <a:noFill/>
          </a:ln>
        </p:spPr>
      </p:pic>
      <p:pic>
        <p:nvPicPr>
          <p:cNvPr id="2" name="图片 -2147481932" descr=" "/>
          <p:cNvPicPr>
            <a:picLocks noChangeAspect="1"/>
          </p:cNvPicPr>
          <p:nvPr/>
        </p:nvPicPr>
        <p:blipFill>
          <a:blip r:embed="rId3"/>
          <a:stretch>
            <a:fillRect/>
          </a:stretch>
        </p:blipFill>
        <p:spPr>
          <a:xfrm>
            <a:off x="5220970" y="1884253"/>
            <a:ext cx="2990850" cy="1374995"/>
          </a:xfrm>
          <a:prstGeom prst="rect">
            <a:avLst/>
          </a:prstGeom>
          <a:noFill/>
          <a:ln w="9525">
            <a:noFill/>
          </a:ln>
        </p:spPr>
      </p:pic>
    </p:spTree>
    <p:extLst>
      <p:ext uri="{BB962C8B-B14F-4D97-AF65-F5344CB8AC3E}">
        <p14:creationId xmlns:p14="http://schemas.microsoft.com/office/powerpoint/2010/main" val="2095485587"/>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5" presetClass="entr" presetSubtype="10" fill="hold" nodeType="clickEffect">
                                  <p:stCondLst>
                                    <p:cond delay="0"/>
                                  </p:stCondLst>
                                  <p:childTnLst>
                                    <p:set>
                                      <p:cBhvr>
                                        <p:cTn id="12"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13" dur="1000"/>
                                        <p:tgtEl>
                                          <p:spTgt spid="3">
                                            <p:txEl>
                                              <p:pRg st="1" end="1"/>
                                            </p:txEl>
                                          </p:spTgt>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5" presetClass="entr" presetSubtype="10" fill="hold" nodeType="clickEffect">
                                  <p:stCondLst>
                                    <p:cond delay="0"/>
                                  </p:stCondLst>
                                  <p:childTnLst>
                                    <p:set>
                                      <p:cBhvr>
                                        <p:cTn id="18" dur="1000" fill="hold">
                                          <p:stCondLst>
                                            <p:cond delay="0"/>
                                          </p:stCondLst>
                                        </p:cTn>
                                        <p:tgtEl>
                                          <p:spTgt spid="3">
                                            <p:txEl>
                                              <p:pRg st="2" end="2"/>
                                            </p:txEl>
                                          </p:spTgt>
                                        </p:tgtEl>
                                        <p:attrNameLst>
                                          <p:attrName>style.visibility</p:attrName>
                                        </p:attrNameLst>
                                      </p:cBhvr>
                                      <p:to>
                                        <p:strVal val="visible"/>
                                      </p:to>
                                    </p:set>
                                    <p:animEffect transition="in" filter="checkerboard(across)">
                                      <p:cBhvr>
                                        <p:cTn id="19" dur="1000"/>
                                        <p:tgtEl>
                                          <p:spTgt spid="3">
                                            <p:txEl>
                                              <p:pRg st="2" end="2"/>
                                            </p:txEl>
                                          </p:spTgt>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5" presetClass="entr" presetSubtype="10" fill="hold" nodeType="clickEffect">
                                  <p:stCondLst>
                                    <p:cond delay="0"/>
                                  </p:stCondLst>
                                  <p:childTnLst>
                                    <p:set>
                                      <p:cBhvr>
                                        <p:cTn id="24" dur="1000" fill="hold">
                                          <p:stCondLst>
                                            <p:cond delay="0"/>
                                          </p:stCondLst>
                                        </p:cTn>
                                        <p:tgtEl>
                                          <p:spTgt spid="3">
                                            <p:txEl>
                                              <p:pRg st="3" end="3"/>
                                            </p:txEl>
                                          </p:spTgt>
                                        </p:tgtEl>
                                        <p:attrNameLst>
                                          <p:attrName>style.visibility</p:attrName>
                                        </p:attrNameLst>
                                      </p:cBhvr>
                                      <p:to>
                                        <p:strVal val="visible"/>
                                      </p:to>
                                    </p:set>
                                    <p:animEffect transition="in" filter="checkerboard(across)">
                                      <p:cBhvr>
                                        <p:cTn id="25" dur="1000"/>
                                        <p:tgtEl>
                                          <p:spTgt spid="3">
                                            <p:txEl>
                                              <p:pRg st="3" end="3"/>
                                            </p:txEl>
                                          </p:spTgt>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5" presetClass="entr" presetSubtype="10" fill="hold" nodeType="clickEffect">
                                  <p:stCondLst>
                                    <p:cond delay="0"/>
                                  </p:stCondLst>
                                  <p:childTnLst>
                                    <p:set>
                                      <p:cBhvr>
                                        <p:cTn id="30" dur="1000" fill="hold">
                                          <p:stCondLst>
                                            <p:cond delay="0"/>
                                          </p:stCondLst>
                                        </p:cTn>
                                        <p:tgtEl>
                                          <p:spTgt spid="3">
                                            <p:txEl>
                                              <p:pRg st="4" end="4"/>
                                            </p:txEl>
                                          </p:spTgt>
                                        </p:tgtEl>
                                        <p:attrNameLst>
                                          <p:attrName>style.visibility</p:attrName>
                                        </p:attrNameLst>
                                      </p:cBhvr>
                                      <p:to>
                                        <p:strVal val="visible"/>
                                      </p:to>
                                    </p:set>
                                    <p:animEffect transition="in" filter="checkerboard(across)">
                                      <p:cBhvr>
                                        <p:cTn id="31" dur="1000"/>
                                        <p:tgtEl>
                                          <p:spTgt spid="3">
                                            <p:txEl>
                                              <p:pRg st="4" end="4"/>
                                            </p:txEl>
                                          </p:spTgt>
                                        </p:tgtEl>
                                      </p:cBhvr>
                                    </p:animEffect>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5" presetClass="entr" presetSubtype="10" fill="hold" nodeType="clickEffect">
                                  <p:stCondLst>
                                    <p:cond delay="0"/>
                                  </p:stCondLst>
                                  <p:childTnLst>
                                    <p:set>
                                      <p:cBhvr>
                                        <p:cTn id="36" dur="1000" fill="hold">
                                          <p:stCondLst>
                                            <p:cond delay="0"/>
                                          </p:stCondLst>
                                        </p:cTn>
                                        <p:tgtEl>
                                          <p:spTgt spid="3">
                                            <p:txEl>
                                              <p:pRg st="5" end="5"/>
                                            </p:txEl>
                                          </p:spTgt>
                                        </p:tgtEl>
                                        <p:attrNameLst>
                                          <p:attrName>style.visibility</p:attrName>
                                        </p:attrNameLst>
                                      </p:cBhvr>
                                      <p:to>
                                        <p:strVal val="visible"/>
                                      </p:to>
                                    </p:set>
                                    <p:animEffect transition="in" filter="checkerboard(across)">
                                      <p:cBhvr>
                                        <p:cTn id="37" dur="1000"/>
                                        <p:tgtEl>
                                          <p:spTgt spid="3">
                                            <p:txEl>
                                              <p:pRg st="5" end="5"/>
                                            </p:txEl>
                                          </p:spTgt>
                                        </p:tgtEl>
                                      </p:cBhvr>
                                    </p:animEffect>
                                  </p:childTnLst>
                                </p:cTn>
                              </p:par>
                            </p:childTnLst>
                          </p:cTn>
                        </p:par>
                      </p:childTnLst>
                    </p:cTn>
                  </p:par>
                  <p:par>
                    <p:cTn id="38" fill="hold" nodeType="clickPar">
                      <p:stCondLst>
                        <p:cond delay="indefinite"/>
                      </p:stCondLst>
                      <p:childTnLst>
                        <p:par>
                          <p:cTn id="39" fill="hold" nodeType="withGroup">
                            <p:stCondLst>
                              <p:cond delay="indefinite"/>
                            </p:stCondLst>
                          </p:cTn>
                        </p:par>
                        <p:par>
                          <p:cTn id="40" fill="hold" nodeType="afterGroup">
                            <p:stCondLst>
                              <p:cond delay="0"/>
                            </p:stCondLst>
                            <p:childTnLst>
                              <p:par>
                                <p:cTn id="41" presetID="5" presetClass="entr" presetSubtype="10" fill="hold" nodeType="clickEffect">
                                  <p:stCondLst>
                                    <p:cond delay="0"/>
                                  </p:stCondLst>
                                  <p:childTnLst>
                                    <p:set>
                                      <p:cBhvr>
                                        <p:cTn id="42" dur="1000" fill="hold">
                                          <p:stCondLst>
                                            <p:cond delay="0"/>
                                          </p:stCondLst>
                                        </p:cTn>
                                        <p:tgtEl>
                                          <p:spTgt spid="3">
                                            <p:txEl>
                                              <p:pRg st="6" end="6"/>
                                            </p:txEl>
                                          </p:spTgt>
                                        </p:tgtEl>
                                        <p:attrNameLst>
                                          <p:attrName>style.visibility</p:attrName>
                                        </p:attrNameLst>
                                      </p:cBhvr>
                                      <p:to>
                                        <p:strVal val="visible"/>
                                      </p:to>
                                    </p:set>
                                    <p:animEffect transition="in" filter="checkerboard(across)">
                                      <p:cBhvr>
                                        <p:cTn id="43" dur="1000"/>
                                        <p:tgtEl>
                                          <p:spTgt spid="3">
                                            <p:txEl>
                                              <p:pRg st="6" end="6"/>
                                            </p:txEl>
                                          </p:spTgt>
                                        </p:tgtEl>
                                      </p:cBhvr>
                                    </p:animEffect>
                                  </p:childTnLst>
                                </p:cTn>
                              </p:par>
                            </p:childTnLst>
                          </p:cTn>
                        </p:par>
                      </p:childTnLst>
                    </p:cTn>
                  </p:par>
                  <p:par>
                    <p:cTn id="44" fill="hold" nodeType="clickPar">
                      <p:stCondLst>
                        <p:cond delay="indefinite"/>
                      </p:stCondLst>
                      <p:childTnLst>
                        <p:par>
                          <p:cTn id="45" fill="hold" nodeType="withGroup">
                            <p:stCondLst>
                              <p:cond delay="indefinite"/>
                            </p:stCondLst>
                          </p:cTn>
                        </p:par>
                        <p:par>
                          <p:cTn id="46" fill="hold" nodeType="afterGroup">
                            <p:stCondLst>
                              <p:cond delay="0"/>
                            </p:stCondLst>
                            <p:childTnLst>
                              <p:par>
                                <p:cTn id="47" presetID="5" presetClass="entr" presetSubtype="10" fill="hold" nodeType="clickEffect">
                                  <p:stCondLst>
                                    <p:cond delay="0"/>
                                  </p:stCondLst>
                                  <p:childTnLst>
                                    <p:set>
                                      <p:cBhvr>
                                        <p:cTn id="48" dur="1000" fill="hold">
                                          <p:stCondLst>
                                            <p:cond delay="0"/>
                                          </p:stCondLst>
                                        </p:cTn>
                                        <p:tgtEl>
                                          <p:spTgt spid="3">
                                            <p:txEl>
                                              <p:pRg st="7" end="7"/>
                                            </p:txEl>
                                          </p:spTgt>
                                        </p:tgtEl>
                                        <p:attrNameLst>
                                          <p:attrName>style.visibility</p:attrName>
                                        </p:attrNameLst>
                                      </p:cBhvr>
                                      <p:to>
                                        <p:strVal val="visible"/>
                                      </p:to>
                                    </p:set>
                                    <p:animEffect transition="in" filter="checkerboard(across)">
                                      <p:cBhvr>
                                        <p:cTn id="49" dur="1000"/>
                                        <p:tgtEl>
                                          <p:spTgt spid="3">
                                            <p:txEl>
                                              <p:pRg st="7" end="7"/>
                                            </p:txEl>
                                          </p:spTgt>
                                        </p:tgtEl>
                                      </p:cBhvr>
                                    </p:animEffect>
                                  </p:childTnLst>
                                </p:cTn>
                              </p:par>
                            </p:childTnLst>
                          </p:cTn>
                        </p:par>
                      </p:childTnLst>
                    </p:cTn>
                  </p:par>
                  <p:par>
                    <p:cTn id="50" fill="hold" nodeType="clickPar">
                      <p:stCondLst>
                        <p:cond delay="indefinite"/>
                      </p:stCondLst>
                      <p:childTnLst>
                        <p:par>
                          <p:cTn id="51" fill="hold" nodeType="withGroup">
                            <p:stCondLst>
                              <p:cond delay="indefinite"/>
                            </p:stCondLst>
                          </p:cTn>
                        </p:par>
                        <p:par>
                          <p:cTn id="52" fill="hold" nodeType="afterGroup">
                            <p:stCondLst>
                              <p:cond delay="0"/>
                            </p:stCondLst>
                            <p:childTnLst>
                              <p:par>
                                <p:cTn id="53" presetID="5" presetClass="entr" presetSubtype="10" fill="hold" nodeType="clickEffect">
                                  <p:stCondLst>
                                    <p:cond delay="0"/>
                                  </p:stCondLst>
                                  <p:childTnLst>
                                    <p:set>
                                      <p:cBhvr>
                                        <p:cTn id="54" dur="1000" fill="hold">
                                          <p:stCondLst>
                                            <p:cond delay="0"/>
                                          </p:stCondLst>
                                        </p:cTn>
                                        <p:tgtEl>
                                          <p:spTgt spid="2"/>
                                        </p:tgtEl>
                                        <p:attrNameLst>
                                          <p:attrName>style.visibility</p:attrName>
                                        </p:attrNameLst>
                                      </p:cBhvr>
                                      <p:to>
                                        <p:strVal val="visible"/>
                                      </p:to>
                                    </p:set>
                                    <p:animEffect transition="in" filter="checkerboard(across)">
                                      <p:cBhvr>
                                        <p:cTn id="55"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6222"/>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2</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2676526" y="450056"/>
            <a:ext cx="2069465" cy="369212"/>
          </a:xfrm>
          <a:prstGeom prst="rect">
            <a:avLst/>
          </a:prstGeom>
          <a:noFill/>
          <a:ln w="9525">
            <a:noFill/>
          </a:ln>
        </p:spPr>
        <p:txBody>
          <a:bodyPr wrap="square">
            <a:spAutoFit/>
          </a:bodyPr>
          <a:lstStyle/>
          <a:p>
            <a:pPr marL="0" indent="0" algn="l" eaLnBrk="1" fontAlgn="auto" latinLnBrk="0" hangingPunct="1"/>
            <a:r>
              <a:rPr lang="zh-CN" sz="1800" b="1">
                <a:solidFill>
                  <a:srgbClr val="0000FF"/>
                </a:solidFill>
                <a:latin typeface="微软雅黑" panose="020B0503020204020204" charset="-122"/>
                <a:ea typeface="微软雅黑" panose="020B0503020204020204" charset="-122"/>
              </a:rPr>
              <a:t>考点二、液体压强</a:t>
            </a:r>
            <a:endParaRPr lang="en-US" altLang="zh-CN" sz="1800" b="1">
              <a:solidFill>
                <a:srgbClr val="0000FF"/>
              </a:solidFill>
              <a:latin typeface="微软雅黑" panose="020B0503020204020204" charset="-122"/>
              <a:ea typeface="微软雅黑" panose="020B0503020204020204" charset="-122"/>
            </a:endParaRPr>
          </a:p>
        </p:txBody>
      </p:sp>
      <p:sp>
        <p:nvSpPr>
          <p:cNvPr id="9" name="文本框 8"/>
          <p:cNvSpPr txBox="1"/>
          <p:nvPr/>
        </p:nvSpPr>
        <p:spPr>
          <a:xfrm>
            <a:off x="327026" y="1037612"/>
            <a:ext cx="8689975" cy="4164453"/>
          </a:xfrm>
          <a:prstGeom prst="rect">
            <a:avLst/>
          </a:prstGeom>
          <a:noFill/>
          <a:ln w="9525">
            <a:noFill/>
          </a:ln>
        </p:spPr>
        <p:txBody>
          <a:bodyPr wrap="square">
            <a:spAutoFit/>
          </a:bodyPr>
          <a:lstStyle/>
          <a:p>
            <a:pPr marL="0" indent="0" algn="l" eaLnBrk="1" fontAlgn="auto" latinLnBrk="0" hangingPunct="1">
              <a:lnSpc>
                <a:spcPct val="150000"/>
              </a:lnSpc>
            </a:pPr>
            <a:r>
              <a:rPr sz="1600" b="0">
                <a:solidFill>
                  <a:srgbClr val="FF0000"/>
                </a:solidFill>
                <a:latin typeface="微软雅黑" panose="020B0503020204020204" charset="-122"/>
                <a:ea typeface="微软雅黑" panose="020B0503020204020204" charset="-122"/>
                <a:cs typeface="微软雅黑" panose="020B0503020204020204" charset="-122"/>
              </a:rPr>
              <a:t>【解析】（1）他向图甲的U形管内注入适量的红墨水，红墨水静止时，根据连通器原理，U形管两侧液面高度相同；</a:t>
            </a:r>
          </a:p>
          <a:p>
            <a:pPr marL="0" indent="0" algn="l" eaLnBrk="1" fontAlgn="auto" latinLnBrk="0" hangingPunct="1">
              <a:lnSpc>
                <a:spcPct val="150000"/>
              </a:lnSpc>
            </a:pPr>
            <a:r>
              <a:rPr sz="1600" b="0">
                <a:solidFill>
                  <a:srgbClr val="FF0000"/>
                </a:solidFill>
                <a:latin typeface="微软雅黑" panose="020B0503020204020204" charset="-122"/>
                <a:ea typeface="微软雅黑" panose="020B0503020204020204" charset="-122"/>
                <a:cs typeface="微软雅黑" panose="020B0503020204020204" charset="-122"/>
              </a:rPr>
              <a:t>（2）根据转换法，图乙压强计通过U形管两侧液面的高度差来反映橡皮膜所受压强的大小，用手指按压橡皮膜发现U形管中的液面升降灵活，说明该装置不漏气；</a:t>
            </a:r>
          </a:p>
          <a:p>
            <a:pPr marL="0" indent="0" algn="l" eaLnBrk="1" fontAlgn="auto" latinLnBrk="0" hangingPunct="1">
              <a:lnSpc>
                <a:spcPct val="150000"/>
              </a:lnSpc>
            </a:pPr>
            <a:r>
              <a:rPr sz="1600" b="0">
                <a:solidFill>
                  <a:srgbClr val="FF0000"/>
                </a:solidFill>
                <a:latin typeface="微软雅黑" panose="020B0503020204020204" charset="-122"/>
                <a:ea typeface="微软雅黑" panose="020B0503020204020204" charset="-122"/>
                <a:cs typeface="微软雅黑" panose="020B0503020204020204" charset="-122"/>
              </a:rPr>
              <a:t>（3）他把探头放入水面下6cm处，探头受到水的压强是：</a:t>
            </a:r>
          </a:p>
          <a:p>
            <a:pPr marL="0" indent="0" algn="l" eaLnBrk="1" fontAlgn="auto" latinLnBrk="0" hangingPunct="1">
              <a:lnSpc>
                <a:spcPct val="150000"/>
              </a:lnSpc>
            </a:pPr>
            <a:r>
              <a:rPr sz="1600" b="0">
                <a:solidFill>
                  <a:srgbClr val="FF0000"/>
                </a:solidFill>
                <a:latin typeface="微软雅黑" panose="020B0503020204020204" charset="-122"/>
                <a:ea typeface="微软雅黑" panose="020B0503020204020204" charset="-122"/>
                <a:cs typeface="微软雅黑" panose="020B0503020204020204" charset="-122"/>
              </a:rPr>
              <a:t>p＝ρgh＝1×10</a:t>
            </a:r>
            <a:r>
              <a:rPr sz="1600" b="0" baseline="30000">
                <a:solidFill>
                  <a:srgbClr val="FF0000"/>
                </a:solidFill>
                <a:uFillTx/>
                <a:latin typeface="微软雅黑" panose="020B0503020204020204" charset="-122"/>
                <a:ea typeface="微软雅黑" panose="020B0503020204020204" charset="-122"/>
                <a:cs typeface="微软雅黑" panose="020B0503020204020204" charset="-122"/>
              </a:rPr>
              <a:t>3</a:t>
            </a:r>
            <a:r>
              <a:rPr sz="1600" b="0">
                <a:solidFill>
                  <a:srgbClr val="FF0000"/>
                </a:solidFill>
                <a:latin typeface="微软雅黑" panose="020B0503020204020204" charset="-122"/>
                <a:ea typeface="微软雅黑" panose="020B0503020204020204" charset="-122"/>
                <a:cs typeface="微软雅黑" panose="020B0503020204020204" charset="-122"/>
              </a:rPr>
              <a:t>kg/m</a:t>
            </a:r>
            <a:r>
              <a:rPr sz="1600" b="0" baseline="30000">
                <a:solidFill>
                  <a:srgbClr val="FF0000"/>
                </a:solidFill>
                <a:uFillTx/>
                <a:latin typeface="微软雅黑" panose="020B0503020204020204" charset="-122"/>
                <a:ea typeface="微软雅黑" panose="020B0503020204020204" charset="-122"/>
                <a:cs typeface="微软雅黑" panose="020B0503020204020204" charset="-122"/>
              </a:rPr>
              <a:t>3</a:t>
            </a:r>
            <a:r>
              <a:rPr sz="1600" b="0">
                <a:solidFill>
                  <a:srgbClr val="FF0000"/>
                </a:solidFill>
                <a:latin typeface="微软雅黑" panose="020B0503020204020204" charset="-122"/>
                <a:ea typeface="微软雅黑" panose="020B0503020204020204" charset="-122"/>
                <a:cs typeface="微软雅黑" panose="020B0503020204020204" charset="-122"/>
              </a:rPr>
              <a:t>×10N/kg×0.06m＝600Pa；</a:t>
            </a:r>
          </a:p>
          <a:p>
            <a:pPr marL="0" indent="0" algn="l" eaLnBrk="1" fontAlgn="auto" latinLnBrk="0" hangingPunct="1">
              <a:lnSpc>
                <a:spcPct val="150000"/>
              </a:lnSpc>
            </a:pPr>
            <a:r>
              <a:rPr sz="1600" b="0">
                <a:solidFill>
                  <a:srgbClr val="FF0000"/>
                </a:solidFill>
                <a:latin typeface="微软雅黑" panose="020B0503020204020204" charset="-122"/>
                <a:ea typeface="微软雅黑" panose="020B0503020204020204" charset="-122"/>
                <a:cs typeface="微软雅黑" panose="020B0503020204020204" charset="-122"/>
              </a:rPr>
              <a:t>继续向下移动探头，会看到U形管两侧液面的高度差变大，说明液体内部的压强与液体的深度有关；</a:t>
            </a:r>
          </a:p>
          <a:p>
            <a:pPr marL="0" indent="0" algn="l" eaLnBrk="1" fontAlgn="auto" latinLnBrk="0" hangingPunct="1">
              <a:lnSpc>
                <a:spcPct val="150000"/>
              </a:lnSpc>
            </a:pPr>
            <a:r>
              <a:rPr sz="1600" b="0">
                <a:solidFill>
                  <a:srgbClr val="FF0000"/>
                </a:solidFill>
                <a:latin typeface="微软雅黑" panose="020B0503020204020204" charset="-122"/>
                <a:ea typeface="微软雅黑" panose="020B0503020204020204" charset="-122"/>
                <a:cs typeface="微软雅黑" panose="020B0503020204020204" charset="-122"/>
              </a:rPr>
              <a:t>（4）在容器的左右两侧分别装入深度相同的不同液体，看到橡皮膜向左侧凸起，则右侧液体压强大，根据p＝ρgh，右侧液体的密度较大。</a:t>
            </a:r>
          </a:p>
          <a:p>
            <a:pPr marL="0" indent="0" algn="l" eaLnBrk="1" fontAlgn="auto" latinLnBrk="0" hangingPunct="1">
              <a:lnSpc>
                <a:spcPct val="150000"/>
              </a:lnSpc>
            </a:pPr>
            <a:r>
              <a:rPr sz="1600" b="0">
                <a:solidFill>
                  <a:srgbClr val="FF0000"/>
                </a:solidFill>
                <a:latin typeface="微软雅黑" panose="020B0503020204020204" charset="-122"/>
                <a:ea typeface="微软雅黑" panose="020B0503020204020204" charset="-122"/>
                <a:cs typeface="微软雅黑" panose="020B0503020204020204" charset="-122"/>
              </a:rPr>
              <a:t>故答案为：（1）相同；（2）高度差；不漏气；（3）600；深度；（7）右。</a:t>
            </a:r>
          </a:p>
        </p:txBody>
      </p:sp>
      <p:pic>
        <p:nvPicPr>
          <p:cNvPr id="11" name="图片 -2147482561" descr="图片2"/>
          <p:cNvPicPr>
            <a:picLocks noChangeAspect="1"/>
          </p:cNvPicPr>
          <p:nvPr/>
        </p:nvPicPr>
        <p:blipFill>
          <a:blip r:embed="rId2"/>
          <a:stretch>
            <a:fillRect/>
          </a:stretch>
        </p:blipFill>
        <p:spPr>
          <a:xfrm>
            <a:off x="1065531" y="73842"/>
            <a:ext cx="1285875" cy="760067"/>
          </a:xfrm>
          <a:prstGeom prst="rect">
            <a:avLst/>
          </a:prstGeom>
          <a:noFill/>
          <a:ln w="9525">
            <a:noFill/>
          </a:ln>
        </p:spPr>
      </p:pic>
    </p:spTree>
    <p:extLst>
      <p:ext uri="{BB962C8B-B14F-4D97-AF65-F5344CB8AC3E}">
        <p14:creationId xmlns:p14="http://schemas.microsoft.com/office/powerpoint/2010/main" val="3688487441"/>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9">
                                            <p:txEl>
                                              <p:pRg st="0" end="0"/>
                                            </p:txEl>
                                          </p:spTgt>
                                        </p:tgtEl>
                                        <p:attrNameLst>
                                          <p:attrName>style.visibility</p:attrName>
                                        </p:attrNameLst>
                                      </p:cBhvr>
                                      <p:to>
                                        <p:strVal val="visible"/>
                                      </p:to>
                                    </p:set>
                                    <p:animEffect transition="in" filter="checkerboard(across)">
                                      <p:cBhvr>
                                        <p:cTn id="7" dur="1000"/>
                                        <p:tgtEl>
                                          <p:spTgt spid="9">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5" presetClass="entr" presetSubtype="10" fill="hold" nodeType="clickEffect">
                                  <p:stCondLst>
                                    <p:cond delay="0"/>
                                  </p:stCondLst>
                                  <p:childTnLst>
                                    <p:set>
                                      <p:cBhvr>
                                        <p:cTn id="12" dur="1000" fill="hold">
                                          <p:stCondLst>
                                            <p:cond delay="0"/>
                                          </p:stCondLst>
                                        </p:cTn>
                                        <p:tgtEl>
                                          <p:spTgt spid="9">
                                            <p:txEl>
                                              <p:pRg st="1" end="1"/>
                                            </p:txEl>
                                          </p:spTgt>
                                        </p:tgtEl>
                                        <p:attrNameLst>
                                          <p:attrName>style.visibility</p:attrName>
                                        </p:attrNameLst>
                                      </p:cBhvr>
                                      <p:to>
                                        <p:strVal val="visible"/>
                                      </p:to>
                                    </p:set>
                                    <p:animEffect transition="in" filter="checkerboard(across)">
                                      <p:cBhvr>
                                        <p:cTn id="13" dur="1000"/>
                                        <p:tgtEl>
                                          <p:spTgt spid="9">
                                            <p:txEl>
                                              <p:pRg st="1" end="1"/>
                                            </p:txEl>
                                          </p:spTgt>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5" presetClass="entr" presetSubtype="10" fill="hold" nodeType="clickEffect">
                                  <p:stCondLst>
                                    <p:cond delay="0"/>
                                  </p:stCondLst>
                                  <p:childTnLst>
                                    <p:set>
                                      <p:cBhvr>
                                        <p:cTn id="18" dur="1000" fill="hold">
                                          <p:stCondLst>
                                            <p:cond delay="0"/>
                                          </p:stCondLst>
                                        </p:cTn>
                                        <p:tgtEl>
                                          <p:spTgt spid="9">
                                            <p:txEl>
                                              <p:pRg st="2" end="2"/>
                                            </p:txEl>
                                          </p:spTgt>
                                        </p:tgtEl>
                                        <p:attrNameLst>
                                          <p:attrName>style.visibility</p:attrName>
                                        </p:attrNameLst>
                                      </p:cBhvr>
                                      <p:to>
                                        <p:strVal val="visible"/>
                                      </p:to>
                                    </p:set>
                                    <p:animEffect transition="in" filter="checkerboard(across)">
                                      <p:cBhvr>
                                        <p:cTn id="19" dur="1000"/>
                                        <p:tgtEl>
                                          <p:spTgt spid="9">
                                            <p:txEl>
                                              <p:pRg st="2" end="2"/>
                                            </p:txEl>
                                          </p:spTgt>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5" presetClass="entr" presetSubtype="10" fill="hold" nodeType="clickEffect">
                                  <p:stCondLst>
                                    <p:cond delay="0"/>
                                  </p:stCondLst>
                                  <p:childTnLst>
                                    <p:set>
                                      <p:cBhvr>
                                        <p:cTn id="24" dur="1000" fill="hold">
                                          <p:stCondLst>
                                            <p:cond delay="0"/>
                                          </p:stCondLst>
                                        </p:cTn>
                                        <p:tgtEl>
                                          <p:spTgt spid="9">
                                            <p:txEl>
                                              <p:pRg st="3" end="3"/>
                                            </p:txEl>
                                          </p:spTgt>
                                        </p:tgtEl>
                                        <p:attrNameLst>
                                          <p:attrName>style.visibility</p:attrName>
                                        </p:attrNameLst>
                                      </p:cBhvr>
                                      <p:to>
                                        <p:strVal val="visible"/>
                                      </p:to>
                                    </p:set>
                                    <p:animEffect transition="in" filter="checkerboard(across)">
                                      <p:cBhvr>
                                        <p:cTn id="25" dur="1000"/>
                                        <p:tgtEl>
                                          <p:spTgt spid="9">
                                            <p:txEl>
                                              <p:pRg st="3" end="3"/>
                                            </p:txEl>
                                          </p:spTgt>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5" presetClass="entr" presetSubtype="10" fill="hold" nodeType="clickEffect">
                                  <p:stCondLst>
                                    <p:cond delay="0"/>
                                  </p:stCondLst>
                                  <p:childTnLst>
                                    <p:set>
                                      <p:cBhvr>
                                        <p:cTn id="30" dur="1000" fill="hold">
                                          <p:stCondLst>
                                            <p:cond delay="0"/>
                                          </p:stCondLst>
                                        </p:cTn>
                                        <p:tgtEl>
                                          <p:spTgt spid="9">
                                            <p:txEl>
                                              <p:pRg st="4" end="4"/>
                                            </p:txEl>
                                          </p:spTgt>
                                        </p:tgtEl>
                                        <p:attrNameLst>
                                          <p:attrName>style.visibility</p:attrName>
                                        </p:attrNameLst>
                                      </p:cBhvr>
                                      <p:to>
                                        <p:strVal val="visible"/>
                                      </p:to>
                                    </p:set>
                                    <p:animEffect transition="in" filter="checkerboard(across)">
                                      <p:cBhvr>
                                        <p:cTn id="31" dur="1000"/>
                                        <p:tgtEl>
                                          <p:spTgt spid="9">
                                            <p:txEl>
                                              <p:pRg st="4" end="4"/>
                                            </p:txEl>
                                          </p:spTgt>
                                        </p:tgtEl>
                                      </p:cBhvr>
                                    </p:animEffect>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5" presetClass="entr" presetSubtype="10" fill="hold" nodeType="clickEffect">
                                  <p:stCondLst>
                                    <p:cond delay="0"/>
                                  </p:stCondLst>
                                  <p:childTnLst>
                                    <p:set>
                                      <p:cBhvr>
                                        <p:cTn id="36" dur="1000" fill="hold">
                                          <p:stCondLst>
                                            <p:cond delay="0"/>
                                          </p:stCondLst>
                                        </p:cTn>
                                        <p:tgtEl>
                                          <p:spTgt spid="9">
                                            <p:txEl>
                                              <p:pRg st="5" end="5"/>
                                            </p:txEl>
                                          </p:spTgt>
                                        </p:tgtEl>
                                        <p:attrNameLst>
                                          <p:attrName>style.visibility</p:attrName>
                                        </p:attrNameLst>
                                      </p:cBhvr>
                                      <p:to>
                                        <p:strVal val="visible"/>
                                      </p:to>
                                    </p:set>
                                    <p:animEffect transition="in" filter="checkerboard(across)">
                                      <p:cBhvr>
                                        <p:cTn id="37" dur="1000"/>
                                        <p:tgtEl>
                                          <p:spTgt spid="9">
                                            <p:txEl>
                                              <p:pRg st="5" end="5"/>
                                            </p:txEl>
                                          </p:spTgt>
                                        </p:tgtEl>
                                      </p:cBhvr>
                                    </p:animEffect>
                                  </p:childTnLst>
                                </p:cTn>
                              </p:par>
                            </p:childTnLst>
                          </p:cTn>
                        </p:par>
                      </p:childTnLst>
                    </p:cTn>
                  </p:par>
                  <p:par>
                    <p:cTn id="38" fill="hold" nodeType="clickPar">
                      <p:stCondLst>
                        <p:cond delay="indefinite"/>
                      </p:stCondLst>
                      <p:childTnLst>
                        <p:par>
                          <p:cTn id="39" fill="hold" nodeType="withGroup">
                            <p:stCondLst>
                              <p:cond delay="indefinite"/>
                            </p:stCondLst>
                          </p:cTn>
                        </p:par>
                        <p:par>
                          <p:cTn id="40" fill="hold" nodeType="afterGroup">
                            <p:stCondLst>
                              <p:cond delay="0"/>
                            </p:stCondLst>
                            <p:childTnLst>
                              <p:par>
                                <p:cTn id="41" presetID="5" presetClass="entr" presetSubtype="10" fill="hold" nodeType="clickEffect">
                                  <p:stCondLst>
                                    <p:cond delay="0"/>
                                  </p:stCondLst>
                                  <p:childTnLst>
                                    <p:set>
                                      <p:cBhvr>
                                        <p:cTn id="42" dur="1000" fill="hold">
                                          <p:stCondLst>
                                            <p:cond delay="0"/>
                                          </p:stCondLst>
                                        </p:cTn>
                                        <p:tgtEl>
                                          <p:spTgt spid="9">
                                            <p:txEl>
                                              <p:pRg st="6" end="6"/>
                                            </p:txEl>
                                          </p:spTgt>
                                        </p:tgtEl>
                                        <p:attrNameLst>
                                          <p:attrName>style.visibility</p:attrName>
                                        </p:attrNameLst>
                                      </p:cBhvr>
                                      <p:to>
                                        <p:strVal val="visible"/>
                                      </p:to>
                                    </p:set>
                                    <p:animEffect transition="in" filter="checkerboard(across)">
                                      <p:cBhvr>
                                        <p:cTn id="43" dur="1000"/>
                                        <p:tgtEl>
                                          <p:spTgt spid="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6222"/>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2</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2676525" y="450056"/>
            <a:ext cx="2331720" cy="369212"/>
          </a:xfrm>
          <a:prstGeom prst="rect">
            <a:avLst/>
          </a:prstGeom>
          <a:noFill/>
          <a:ln w="9525">
            <a:noFill/>
          </a:ln>
        </p:spPr>
        <p:txBody>
          <a:bodyPr wrap="square">
            <a:spAutoFit/>
          </a:bodyPr>
          <a:lstStyle/>
          <a:p>
            <a:pPr marL="0" indent="0" algn="l" eaLnBrk="1" fontAlgn="auto" latinLnBrk="0" hangingPunct="1"/>
            <a:r>
              <a:rPr lang="zh-CN" sz="1800" b="1">
                <a:solidFill>
                  <a:srgbClr val="0000FF"/>
                </a:solidFill>
                <a:latin typeface="微软雅黑" panose="020B0503020204020204" charset="-122"/>
                <a:ea typeface="微软雅黑" panose="020B0503020204020204" charset="-122"/>
              </a:rPr>
              <a:t>考点三、大气压强</a:t>
            </a:r>
            <a:endParaRPr lang="zh-CN" altLang="en-US" sz="1800" b="1">
              <a:solidFill>
                <a:srgbClr val="0000FF"/>
              </a:solidFill>
              <a:latin typeface="微软雅黑" panose="020B0503020204020204" charset="-122"/>
              <a:ea typeface="微软雅黑" panose="020B0503020204020204" charset="-122"/>
            </a:endParaRPr>
          </a:p>
        </p:txBody>
      </p:sp>
      <p:sp>
        <p:nvSpPr>
          <p:cNvPr id="3" name="文本框 2"/>
          <p:cNvSpPr txBox="1"/>
          <p:nvPr/>
        </p:nvSpPr>
        <p:spPr>
          <a:xfrm>
            <a:off x="327025" y="1000691"/>
            <a:ext cx="8735060" cy="2590847"/>
          </a:xfrm>
          <a:prstGeom prst="rect">
            <a:avLst/>
          </a:prstGeom>
          <a:noFill/>
          <a:ln w="9525">
            <a:noFill/>
          </a:ln>
        </p:spPr>
        <p:txBody>
          <a:bodyPr wrap="square">
            <a:spAutoFit/>
          </a:bodyPr>
          <a:lstStyle/>
          <a:p>
            <a:pPr marL="0" indent="0" algn="l" eaLnBrk="1" fontAlgn="auto" latinLnBrk="0" hangingPunct="1">
              <a:lnSpc>
                <a:spcPct val="150000"/>
              </a:lnSpc>
            </a:pPr>
            <a:r>
              <a:rPr lang="zh-CN" sz="1800" b="0">
                <a:latin typeface="微软雅黑" panose="020B0503020204020204" charset="-122"/>
                <a:ea typeface="微软雅黑" panose="020B0503020204020204" charset="-122"/>
                <a:cs typeface="微软雅黑" panose="020B0503020204020204" charset="-122"/>
              </a:rPr>
              <a:t>大气压强是本章重点考点，所以大气压强也同样在力学部分中占据非常重要的地位，中考中考查大气压强的题目出现概率也很高。本考点主要有大气压强的概念和特点，大气压强的利用。大气压强的概念包括：大气压强的产生，大气压强的特点以及影响大气压强大小的因素；大气压强的利用主要包括：生活中利用大气压强和大气压强对生产、生活的影响。在本考点中，学生对大气压强的理解是比较困难的，但只要抓住本节主要知识点就可以很好的掌握其中的主要内容。</a:t>
            </a:r>
          </a:p>
        </p:txBody>
      </p:sp>
      <p:pic>
        <p:nvPicPr>
          <p:cNvPr id="7" name="图片 -2147482561" descr="图片2"/>
          <p:cNvPicPr>
            <a:picLocks noChangeAspect="1"/>
          </p:cNvPicPr>
          <p:nvPr/>
        </p:nvPicPr>
        <p:blipFill>
          <a:blip r:embed="rId2"/>
          <a:stretch>
            <a:fillRect/>
          </a:stretch>
        </p:blipFill>
        <p:spPr>
          <a:xfrm>
            <a:off x="1065531" y="73842"/>
            <a:ext cx="1285875" cy="760067"/>
          </a:xfrm>
          <a:prstGeom prst="rect">
            <a:avLst/>
          </a:prstGeom>
          <a:noFill/>
          <a:ln w="9525">
            <a:noFill/>
          </a:ln>
        </p:spPr>
      </p:pic>
    </p:spTree>
    <p:extLst>
      <p:ext uri="{BB962C8B-B14F-4D97-AF65-F5344CB8AC3E}">
        <p14:creationId xmlns:p14="http://schemas.microsoft.com/office/powerpoint/2010/main" val="1254945193"/>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6222"/>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2</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2676526" y="450056"/>
            <a:ext cx="2309495" cy="369212"/>
          </a:xfrm>
          <a:prstGeom prst="rect">
            <a:avLst/>
          </a:prstGeom>
          <a:noFill/>
          <a:ln w="9525">
            <a:noFill/>
          </a:ln>
        </p:spPr>
        <p:txBody>
          <a:bodyPr wrap="square">
            <a:spAutoFit/>
          </a:bodyPr>
          <a:lstStyle/>
          <a:p>
            <a:pPr marL="0" indent="0" algn="l" eaLnBrk="1" fontAlgn="auto" latinLnBrk="0" hangingPunct="1"/>
            <a:r>
              <a:rPr lang="zh-CN" sz="1800" b="1">
                <a:solidFill>
                  <a:srgbClr val="0000FF"/>
                </a:solidFill>
                <a:latin typeface="微软雅黑" panose="020B0503020204020204" charset="-122"/>
                <a:ea typeface="微软雅黑" panose="020B0503020204020204" charset="-122"/>
              </a:rPr>
              <a:t>考点三、大气压强</a:t>
            </a:r>
            <a:endParaRPr lang="zh-CN" altLang="en-US" sz="1800" b="1">
              <a:solidFill>
                <a:srgbClr val="0000FF"/>
              </a:solidFill>
              <a:latin typeface="微软雅黑" panose="020B0503020204020204" charset="-122"/>
              <a:ea typeface="微软雅黑" panose="020B0503020204020204" charset="-122"/>
            </a:endParaRPr>
          </a:p>
        </p:txBody>
      </p:sp>
      <p:sp>
        <p:nvSpPr>
          <p:cNvPr id="3" name="文本框 2"/>
          <p:cNvSpPr txBox="1"/>
          <p:nvPr/>
        </p:nvSpPr>
        <p:spPr>
          <a:xfrm>
            <a:off x="327025" y="1000691"/>
            <a:ext cx="8735060" cy="2590847"/>
          </a:xfrm>
          <a:prstGeom prst="rect">
            <a:avLst/>
          </a:prstGeom>
          <a:noFill/>
          <a:ln w="9525">
            <a:noFill/>
          </a:ln>
        </p:spPr>
        <p:txBody>
          <a:bodyPr wrap="square">
            <a:spAutoFit/>
          </a:bodyPr>
          <a:lstStyle/>
          <a:p>
            <a:pPr marL="0" indent="0" algn="l" eaLnBrk="1" fontAlgn="auto" latinLnBrk="0" hangingPunct="1">
              <a:lnSpc>
                <a:spcPct val="150000"/>
              </a:lnSpc>
            </a:pPr>
            <a:r>
              <a:rPr sz="1800" b="0">
                <a:latin typeface="微软雅黑" panose="020B0503020204020204" charset="-122"/>
                <a:ea typeface="微软雅黑" panose="020B0503020204020204" charset="-122"/>
                <a:cs typeface="微软雅黑" panose="020B0503020204020204" charset="-122"/>
              </a:rPr>
              <a:t>大气压强在历年中考中，考查主要有以下几个方面：（1）对大气压强的概念的考查：考查学生对大气压强特点、概念的理解；常见考点是大气压强的特点、影响大气压强大小的因素等，此类问题属于常见考点；（2）大气压强的利用：主要是通过实际例子考查学生对大气压强的理解和掌握程度，属于常考热点。</a:t>
            </a:r>
          </a:p>
          <a:p>
            <a:pPr marL="0" indent="0" algn="l" eaLnBrk="1" fontAlgn="auto" latinLnBrk="0" hangingPunct="1">
              <a:lnSpc>
                <a:spcPct val="150000"/>
              </a:lnSpc>
            </a:pPr>
            <a:r>
              <a:rPr sz="1800" b="0">
                <a:latin typeface="微软雅黑" panose="020B0503020204020204" charset="-122"/>
                <a:ea typeface="微软雅黑" panose="020B0503020204020204" charset="-122"/>
                <a:cs typeface="微软雅黑" panose="020B0503020204020204" charset="-122"/>
              </a:rPr>
              <a:t>中考主要题型有选择题、填空题。选择题以考查大气压强的概念和大气压强的利用居多，填空题以考查大气压强的概念居多。</a:t>
            </a:r>
          </a:p>
        </p:txBody>
      </p:sp>
      <p:pic>
        <p:nvPicPr>
          <p:cNvPr id="7" name="图片 -2147482561" descr="图片2"/>
          <p:cNvPicPr>
            <a:picLocks noChangeAspect="1"/>
          </p:cNvPicPr>
          <p:nvPr/>
        </p:nvPicPr>
        <p:blipFill>
          <a:blip r:embed="rId2"/>
          <a:stretch>
            <a:fillRect/>
          </a:stretch>
        </p:blipFill>
        <p:spPr>
          <a:xfrm>
            <a:off x="1065531" y="73842"/>
            <a:ext cx="1285875" cy="760067"/>
          </a:xfrm>
          <a:prstGeom prst="rect">
            <a:avLst/>
          </a:prstGeom>
          <a:noFill/>
          <a:ln w="9525">
            <a:noFill/>
          </a:ln>
        </p:spPr>
      </p:pic>
    </p:spTree>
    <p:extLst>
      <p:ext uri="{BB962C8B-B14F-4D97-AF65-F5344CB8AC3E}">
        <p14:creationId xmlns:p14="http://schemas.microsoft.com/office/powerpoint/2010/main" val="985223106"/>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5" presetClass="entr" presetSubtype="10" fill="hold" nodeType="clickEffect">
                                  <p:stCondLst>
                                    <p:cond delay="0"/>
                                  </p:stCondLst>
                                  <p:childTnLst>
                                    <p:set>
                                      <p:cBhvr>
                                        <p:cTn id="12"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13" dur="1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6222"/>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2</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2676526" y="450056"/>
            <a:ext cx="1776095" cy="369212"/>
          </a:xfrm>
          <a:prstGeom prst="rect">
            <a:avLst/>
          </a:prstGeom>
          <a:noFill/>
          <a:ln w="9525">
            <a:noFill/>
          </a:ln>
        </p:spPr>
        <p:txBody>
          <a:bodyPr wrap="square">
            <a:spAutoFit/>
          </a:bodyPr>
          <a:lstStyle/>
          <a:p>
            <a:pPr marL="0" indent="0" algn="l" eaLnBrk="1" fontAlgn="auto" latinLnBrk="0" hangingPunct="1"/>
            <a:r>
              <a:rPr lang="zh-CN" sz="1800" b="1">
                <a:solidFill>
                  <a:srgbClr val="0000FF"/>
                </a:solidFill>
                <a:latin typeface="微软雅黑" panose="020B0503020204020204" charset="-122"/>
                <a:ea typeface="微软雅黑" panose="020B0503020204020204" charset="-122"/>
              </a:rPr>
              <a:t>三、大气压强</a:t>
            </a:r>
            <a:endParaRPr lang="zh-CN" altLang="en-US" sz="1800" b="1">
              <a:solidFill>
                <a:srgbClr val="0000FF"/>
              </a:solidFill>
              <a:latin typeface="微软雅黑" panose="020B0503020204020204" charset="-122"/>
              <a:ea typeface="微软雅黑" panose="020B0503020204020204" charset="-122"/>
            </a:endParaRPr>
          </a:p>
        </p:txBody>
      </p:sp>
      <p:sp>
        <p:nvSpPr>
          <p:cNvPr id="4" name="文本框 3"/>
          <p:cNvSpPr txBox="1"/>
          <p:nvPr/>
        </p:nvSpPr>
        <p:spPr>
          <a:xfrm>
            <a:off x="327025" y="1000691"/>
            <a:ext cx="8580120" cy="2173893"/>
          </a:xfrm>
          <a:prstGeom prst="rect">
            <a:avLst/>
          </a:prstGeom>
          <a:noFill/>
          <a:ln w="9525">
            <a:noFill/>
          </a:ln>
        </p:spPr>
        <p:txBody>
          <a:bodyPr wrap="square">
            <a:spAutoFit/>
          </a:bodyPr>
          <a:lstStyle/>
          <a:p>
            <a:pPr marL="0" indent="0" algn="l" eaLnBrk="1" fontAlgn="auto" latinLnBrk="0" hangingPunct="1">
              <a:lnSpc>
                <a:spcPct val="150000"/>
              </a:lnSpc>
            </a:pPr>
            <a:r>
              <a:rPr lang="zh-CN" sz="1800" b="1">
                <a:solidFill>
                  <a:srgbClr val="1116CC"/>
                </a:solidFill>
                <a:latin typeface="微软雅黑" panose="020B0503020204020204" charset="-122"/>
                <a:ea typeface="微软雅黑" panose="020B0503020204020204" charset="-122"/>
                <a:cs typeface="微软雅黑" panose="020B0503020204020204" charset="-122"/>
              </a:rPr>
              <a:t>典例六</a:t>
            </a:r>
            <a:r>
              <a:rPr lang="zh-CN" sz="1800" b="1">
                <a:latin typeface="微软雅黑" panose="020B0503020204020204" charset="-122"/>
                <a:ea typeface="微软雅黑" panose="020B0503020204020204" charset="-122"/>
                <a:cs typeface="微软雅黑" panose="020B0503020204020204" charset="-122"/>
              </a:rPr>
              <a:t>：（2020·四川南充）</a:t>
            </a:r>
            <a:r>
              <a:rPr lang="zh-CN" sz="1800">
                <a:latin typeface="微软雅黑" panose="020B0503020204020204" charset="-122"/>
                <a:ea typeface="微软雅黑" panose="020B0503020204020204" charset="-122"/>
                <a:cs typeface="微软雅黑" panose="020B0503020204020204" charset="-122"/>
              </a:rPr>
              <a:t>关于气体压强，下列说法错误的是（　　）。</a:t>
            </a: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A. 做托里拆利实验时，若将玻璃管由竖直变倾斜，管中水银柱的长度不变；</a:t>
            </a: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B. 能用吸管将杯中饮料吸进嘴里，是利用了大气压强；</a:t>
            </a: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C. 一标准大气压可托起约10.3m高的水柱；</a:t>
            </a: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D. 高空飞行的大型客机，机翼上方空气流速大、压强小</a:t>
            </a:r>
          </a:p>
        </p:txBody>
      </p:sp>
      <p:pic>
        <p:nvPicPr>
          <p:cNvPr id="3" name="图片 -2147482561" descr="图片2"/>
          <p:cNvPicPr>
            <a:picLocks noChangeAspect="1"/>
          </p:cNvPicPr>
          <p:nvPr/>
        </p:nvPicPr>
        <p:blipFill>
          <a:blip r:embed="rId2"/>
          <a:stretch>
            <a:fillRect/>
          </a:stretch>
        </p:blipFill>
        <p:spPr>
          <a:xfrm>
            <a:off x="1065531" y="73842"/>
            <a:ext cx="1285875" cy="760067"/>
          </a:xfrm>
          <a:prstGeom prst="rect">
            <a:avLst/>
          </a:prstGeom>
          <a:noFill/>
          <a:ln w="9525">
            <a:noFill/>
          </a:ln>
        </p:spPr>
      </p:pic>
    </p:spTree>
    <p:extLst>
      <p:ext uri="{BB962C8B-B14F-4D97-AF65-F5344CB8AC3E}">
        <p14:creationId xmlns:p14="http://schemas.microsoft.com/office/powerpoint/2010/main" val="2293475547"/>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4">
                                            <p:txEl>
                                              <p:pRg st="0" end="0"/>
                                            </p:txEl>
                                          </p:spTgt>
                                        </p:tgtEl>
                                        <p:attrNameLst>
                                          <p:attrName>style.visibility</p:attrName>
                                        </p:attrNameLst>
                                      </p:cBhvr>
                                      <p:to>
                                        <p:strVal val="visible"/>
                                      </p:to>
                                    </p:set>
                                    <p:animEffect transition="in" filter="checkerboard(across)">
                                      <p:cBhvr>
                                        <p:cTn id="7" dur="1000"/>
                                        <p:tgtEl>
                                          <p:spTgt spid="4">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5" presetClass="entr" presetSubtype="10" fill="hold" nodeType="clickEffect">
                                  <p:stCondLst>
                                    <p:cond delay="0"/>
                                  </p:stCondLst>
                                  <p:childTnLst>
                                    <p:set>
                                      <p:cBhvr>
                                        <p:cTn id="12" dur="1000" fill="hold">
                                          <p:stCondLst>
                                            <p:cond delay="0"/>
                                          </p:stCondLst>
                                        </p:cTn>
                                        <p:tgtEl>
                                          <p:spTgt spid="4">
                                            <p:txEl>
                                              <p:pRg st="1" end="1"/>
                                            </p:txEl>
                                          </p:spTgt>
                                        </p:tgtEl>
                                        <p:attrNameLst>
                                          <p:attrName>style.visibility</p:attrName>
                                        </p:attrNameLst>
                                      </p:cBhvr>
                                      <p:to>
                                        <p:strVal val="visible"/>
                                      </p:to>
                                    </p:set>
                                    <p:animEffect transition="in" filter="checkerboard(across)">
                                      <p:cBhvr>
                                        <p:cTn id="13" dur="1000"/>
                                        <p:tgtEl>
                                          <p:spTgt spid="4">
                                            <p:txEl>
                                              <p:pRg st="1" end="1"/>
                                            </p:txEl>
                                          </p:spTgt>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5" presetClass="entr" presetSubtype="10" fill="hold" nodeType="clickEffect">
                                  <p:stCondLst>
                                    <p:cond delay="0"/>
                                  </p:stCondLst>
                                  <p:childTnLst>
                                    <p:set>
                                      <p:cBhvr>
                                        <p:cTn id="18" dur="1000" fill="hold">
                                          <p:stCondLst>
                                            <p:cond delay="0"/>
                                          </p:stCondLst>
                                        </p:cTn>
                                        <p:tgtEl>
                                          <p:spTgt spid="4">
                                            <p:txEl>
                                              <p:pRg st="2" end="2"/>
                                            </p:txEl>
                                          </p:spTgt>
                                        </p:tgtEl>
                                        <p:attrNameLst>
                                          <p:attrName>style.visibility</p:attrName>
                                        </p:attrNameLst>
                                      </p:cBhvr>
                                      <p:to>
                                        <p:strVal val="visible"/>
                                      </p:to>
                                    </p:set>
                                    <p:animEffect transition="in" filter="checkerboard(across)">
                                      <p:cBhvr>
                                        <p:cTn id="19" dur="1000"/>
                                        <p:tgtEl>
                                          <p:spTgt spid="4">
                                            <p:txEl>
                                              <p:pRg st="2" end="2"/>
                                            </p:txEl>
                                          </p:spTgt>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5" presetClass="entr" presetSubtype="10" fill="hold" nodeType="clickEffect">
                                  <p:stCondLst>
                                    <p:cond delay="0"/>
                                  </p:stCondLst>
                                  <p:childTnLst>
                                    <p:set>
                                      <p:cBhvr>
                                        <p:cTn id="24" dur="1000" fill="hold">
                                          <p:stCondLst>
                                            <p:cond delay="0"/>
                                          </p:stCondLst>
                                        </p:cTn>
                                        <p:tgtEl>
                                          <p:spTgt spid="4">
                                            <p:txEl>
                                              <p:pRg st="3" end="3"/>
                                            </p:txEl>
                                          </p:spTgt>
                                        </p:tgtEl>
                                        <p:attrNameLst>
                                          <p:attrName>style.visibility</p:attrName>
                                        </p:attrNameLst>
                                      </p:cBhvr>
                                      <p:to>
                                        <p:strVal val="visible"/>
                                      </p:to>
                                    </p:set>
                                    <p:animEffect transition="in" filter="checkerboard(across)">
                                      <p:cBhvr>
                                        <p:cTn id="25" dur="1000"/>
                                        <p:tgtEl>
                                          <p:spTgt spid="4">
                                            <p:txEl>
                                              <p:pRg st="3" end="3"/>
                                            </p:txEl>
                                          </p:spTgt>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5" presetClass="entr" presetSubtype="10" fill="hold" nodeType="clickEffect">
                                  <p:stCondLst>
                                    <p:cond delay="0"/>
                                  </p:stCondLst>
                                  <p:childTnLst>
                                    <p:set>
                                      <p:cBhvr>
                                        <p:cTn id="30" dur="1000" fill="hold">
                                          <p:stCondLst>
                                            <p:cond delay="0"/>
                                          </p:stCondLst>
                                        </p:cTn>
                                        <p:tgtEl>
                                          <p:spTgt spid="4">
                                            <p:txEl>
                                              <p:pRg st="4" end="4"/>
                                            </p:txEl>
                                          </p:spTgt>
                                        </p:tgtEl>
                                        <p:attrNameLst>
                                          <p:attrName>style.visibility</p:attrName>
                                        </p:attrNameLst>
                                      </p:cBhvr>
                                      <p:to>
                                        <p:strVal val="visible"/>
                                      </p:to>
                                    </p:set>
                                    <p:animEffect transition="in" filter="checkerboard(across)">
                                      <p:cBhvr>
                                        <p:cTn id="31" dur="10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6222"/>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2</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2676526" y="450056"/>
            <a:ext cx="1776095" cy="369212"/>
          </a:xfrm>
          <a:prstGeom prst="rect">
            <a:avLst/>
          </a:prstGeom>
          <a:noFill/>
          <a:ln w="9525">
            <a:noFill/>
          </a:ln>
        </p:spPr>
        <p:txBody>
          <a:bodyPr wrap="square">
            <a:spAutoFit/>
          </a:bodyPr>
          <a:lstStyle/>
          <a:p>
            <a:pPr marL="0" indent="0" algn="l" eaLnBrk="1" fontAlgn="auto" latinLnBrk="0" hangingPunct="1"/>
            <a:r>
              <a:rPr lang="zh-CN" sz="1800" b="1">
                <a:solidFill>
                  <a:srgbClr val="0000FF"/>
                </a:solidFill>
                <a:latin typeface="微软雅黑" panose="020B0503020204020204" charset="-122"/>
                <a:ea typeface="微软雅黑" panose="020B0503020204020204" charset="-122"/>
              </a:rPr>
              <a:t>三、大气压强</a:t>
            </a:r>
            <a:endParaRPr lang="zh-CN" altLang="en-US" sz="1800" b="1">
              <a:solidFill>
                <a:srgbClr val="0000FF"/>
              </a:solidFill>
              <a:latin typeface="微软雅黑" panose="020B0503020204020204" charset="-122"/>
              <a:ea typeface="微软雅黑" panose="020B0503020204020204" charset="-122"/>
            </a:endParaRPr>
          </a:p>
        </p:txBody>
      </p:sp>
      <p:sp>
        <p:nvSpPr>
          <p:cNvPr id="7" name="文本框 6"/>
          <p:cNvSpPr txBox="1"/>
          <p:nvPr/>
        </p:nvSpPr>
        <p:spPr>
          <a:xfrm>
            <a:off x="327026" y="1145193"/>
            <a:ext cx="8679815" cy="3840438"/>
          </a:xfrm>
          <a:prstGeom prst="rect">
            <a:avLst/>
          </a:prstGeom>
          <a:noFill/>
          <a:ln w="9525">
            <a:noFill/>
          </a:ln>
        </p:spPr>
        <p:txBody>
          <a:bodyPr wrap="square">
            <a:spAutoFit/>
          </a:bodyPr>
          <a:lstStyle/>
          <a:p>
            <a:pPr marL="0" indent="0" algn="l" eaLnBrk="1" fontAlgn="auto" latinLnBrk="0" hangingPunct="1">
              <a:lnSpc>
                <a:spcPct val="150000"/>
              </a:lnSpc>
            </a:pPr>
            <a:r>
              <a:rPr lang="zh-CN" sz="1800" b="0">
                <a:solidFill>
                  <a:srgbClr val="FF0000"/>
                </a:solidFill>
                <a:latin typeface="微软雅黑" panose="020B0503020204020204" charset="-122"/>
                <a:ea typeface="微软雅黑" panose="020B0503020204020204" charset="-122"/>
              </a:rPr>
              <a:t>【解析】A．托里拆利实验中，玻璃管倾斜后，长度会随着变大，管内水银增多，但水银柱的高度不变，故A错误，符合题意；</a:t>
            </a:r>
          </a:p>
          <a:p>
            <a:pPr marL="0" indent="0" algn="l" eaLnBrk="1" fontAlgn="auto" latinLnBrk="0" hangingPunct="1">
              <a:lnSpc>
                <a:spcPct val="150000"/>
              </a:lnSpc>
            </a:pPr>
            <a:r>
              <a:rPr lang="zh-CN" sz="1800" b="0">
                <a:solidFill>
                  <a:srgbClr val="FF0000"/>
                </a:solidFill>
                <a:latin typeface="微软雅黑" panose="020B0503020204020204" charset="-122"/>
                <a:ea typeface="微软雅黑" panose="020B0503020204020204" charset="-122"/>
              </a:rPr>
              <a:t>B．用吸管将杯中的饮料吸入口中，是吸走了管中的空气，使气压减小，在外界大气压的作用下将饮料压入口中；故B正确，不符合题意；</a:t>
            </a:r>
          </a:p>
          <a:p>
            <a:pPr marL="0" indent="0" algn="l" eaLnBrk="1" fontAlgn="auto" latinLnBrk="0" hangingPunct="1">
              <a:lnSpc>
                <a:spcPct val="150000"/>
              </a:lnSpc>
            </a:pPr>
            <a:r>
              <a:rPr lang="zh-CN" sz="1800" b="0">
                <a:solidFill>
                  <a:srgbClr val="FF0000"/>
                </a:solidFill>
                <a:latin typeface="微软雅黑" panose="020B0503020204020204" charset="-122"/>
                <a:ea typeface="微软雅黑" panose="020B0503020204020204" charset="-122"/>
              </a:rPr>
              <a:t>C．1标准大气压的值是1.01×10</a:t>
            </a:r>
            <a:r>
              <a:rPr lang="zh-CN" sz="1800" b="0" baseline="30000">
                <a:solidFill>
                  <a:srgbClr val="FF0000"/>
                </a:solidFill>
                <a:latin typeface="微软雅黑" panose="020B0503020204020204" charset="-122"/>
                <a:ea typeface="微软雅黑" panose="020B0503020204020204" charset="-122"/>
              </a:rPr>
              <a:t>5</a:t>
            </a:r>
            <a:r>
              <a:rPr lang="zh-CN" sz="1800" b="0">
                <a:solidFill>
                  <a:srgbClr val="FF0000"/>
                </a:solidFill>
                <a:latin typeface="微软雅黑" panose="020B0503020204020204" charset="-122"/>
                <a:ea typeface="微软雅黑" panose="020B0503020204020204" charset="-122"/>
              </a:rPr>
              <a:t>Pa，由p=ρgh可得1标准大气压支持的水柱高为：</a:t>
            </a:r>
          </a:p>
          <a:p>
            <a:pPr marL="0" indent="0" algn="l" eaLnBrk="1" fontAlgn="auto" latinLnBrk="0" hangingPunct="1">
              <a:lnSpc>
                <a:spcPct val="150000"/>
              </a:lnSpc>
            </a:pPr>
            <a:endParaRPr lang="zh-CN" sz="1800" b="0">
              <a:solidFill>
                <a:srgbClr val="FF0000"/>
              </a:solidFill>
              <a:latin typeface="微软雅黑" panose="020B0503020204020204" charset="-122"/>
              <a:ea typeface="微软雅黑" panose="020B0503020204020204" charset="-122"/>
            </a:endParaRPr>
          </a:p>
          <a:p>
            <a:pPr marL="0" indent="0" algn="l" eaLnBrk="1" fontAlgn="auto" latinLnBrk="0" hangingPunct="1">
              <a:lnSpc>
                <a:spcPct val="150000"/>
              </a:lnSpc>
            </a:pPr>
            <a:r>
              <a:rPr lang="zh-CN" sz="1800" b="0">
                <a:solidFill>
                  <a:srgbClr val="FF0000"/>
                </a:solidFill>
                <a:latin typeface="微软雅黑" panose="020B0503020204020204" charset="-122"/>
                <a:ea typeface="微软雅黑" panose="020B0503020204020204" charset="-122"/>
              </a:rPr>
              <a:t>故C正确，不符合题意；</a:t>
            </a:r>
          </a:p>
          <a:p>
            <a:pPr marL="0" indent="0" algn="l" eaLnBrk="1" fontAlgn="auto" latinLnBrk="0" hangingPunct="1">
              <a:lnSpc>
                <a:spcPct val="150000"/>
              </a:lnSpc>
            </a:pPr>
            <a:r>
              <a:rPr lang="zh-CN" sz="1800" b="0">
                <a:solidFill>
                  <a:srgbClr val="FF0000"/>
                </a:solidFill>
                <a:latin typeface="微软雅黑" panose="020B0503020204020204" charset="-122"/>
                <a:ea typeface="微软雅黑" panose="020B0503020204020204" charset="-122"/>
              </a:rPr>
              <a:t>D．由流体压强和流速的关系可知，飞机飞行过程中，机翼上方空气流速大，向下的压强小，故D正确，不符合题意。故选A。</a:t>
            </a:r>
          </a:p>
        </p:txBody>
      </p:sp>
      <p:pic>
        <p:nvPicPr>
          <p:cNvPr id="3" name="图片 -2147482561" descr="图片2"/>
          <p:cNvPicPr>
            <a:picLocks noChangeAspect="1"/>
          </p:cNvPicPr>
          <p:nvPr/>
        </p:nvPicPr>
        <p:blipFill>
          <a:blip r:embed="rId2"/>
          <a:stretch>
            <a:fillRect/>
          </a:stretch>
        </p:blipFill>
        <p:spPr>
          <a:xfrm>
            <a:off x="1065531" y="73842"/>
            <a:ext cx="1285875" cy="760067"/>
          </a:xfrm>
          <a:prstGeom prst="rect">
            <a:avLst/>
          </a:prstGeom>
          <a:noFill/>
          <a:ln w="9525">
            <a:noFill/>
          </a:ln>
        </p:spPr>
      </p:pic>
      <p:pic>
        <p:nvPicPr>
          <p:cNvPr id="2" name="图片 -2147481931"/>
          <p:cNvPicPr>
            <a:picLocks noChangeAspect="1"/>
          </p:cNvPicPr>
          <p:nvPr/>
        </p:nvPicPr>
        <p:blipFill>
          <a:blip r:embed="rId3"/>
          <a:stretch>
            <a:fillRect/>
          </a:stretch>
        </p:blipFill>
        <p:spPr>
          <a:xfrm>
            <a:off x="2747329" y="3220736"/>
            <a:ext cx="3648075" cy="639755"/>
          </a:xfrm>
          <a:prstGeom prst="rect">
            <a:avLst/>
          </a:prstGeom>
          <a:noFill/>
          <a:ln w="9525">
            <a:noFill/>
          </a:ln>
        </p:spPr>
      </p:pic>
    </p:spTree>
    <p:extLst>
      <p:ext uri="{BB962C8B-B14F-4D97-AF65-F5344CB8AC3E}">
        <p14:creationId xmlns:p14="http://schemas.microsoft.com/office/powerpoint/2010/main" val="438065164"/>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7">
                                            <p:txEl>
                                              <p:pRg st="0" end="0"/>
                                            </p:txEl>
                                          </p:spTgt>
                                        </p:tgtEl>
                                        <p:attrNameLst>
                                          <p:attrName>style.visibility</p:attrName>
                                        </p:attrNameLst>
                                      </p:cBhvr>
                                      <p:to>
                                        <p:strVal val="visible"/>
                                      </p:to>
                                    </p:set>
                                    <p:animEffect transition="in" filter="checkerboard(across)">
                                      <p:cBhvr>
                                        <p:cTn id="7" dur="1000"/>
                                        <p:tgtEl>
                                          <p:spTgt spid="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5" presetClass="entr" presetSubtype="10" fill="hold" nodeType="clickEffect">
                                  <p:stCondLst>
                                    <p:cond delay="0"/>
                                  </p:stCondLst>
                                  <p:childTnLst>
                                    <p:set>
                                      <p:cBhvr>
                                        <p:cTn id="12" dur="1000" fill="hold">
                                          <p:stCondLst>
                                            <p:cond delay="0"/>
                                          </p:stCondLst>
                                        </p:cTn>
                                        <p:tgtEl>
                                          <p:spTgt spid="7">
                                            <p:txEl>
                                              <p:pRg st="1" end="1"/>
                                            </p:txEl>
                                          </p:spTgt>
                                        </p:tgtEl>
                                        <p:attrNameLst>
                                          <p:attrName>style.visibility</p:attrName>
                                        </p:attrNameLst>
                                      </p:cBhvr>
                                      <p:to>
                                        <p:strVal val="visible"/>
                                      </p:to>
                                    </p:set>
                                    <p:animEffect transition="in" filter="checkerboard(across)">
                                      <p:cBhvr>
                                        <p:cTn id="13" dur="1000"/>
                                        <p:tgtEl>
                                          <p:spTgt spid="7">
                                            <p:txEl>
                                              <p:pRg st="1" end="1"/>
                                            </p:txEl>
                                          </p:spTgt>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5" presetClass="entr" presetSubtype="10" fill="hold" nodeType="clickEffect">
                                  <p:stCondLst>
                                    <p:cond delay="0"/>
                                  </p:stCondLst>
                                  <p:childTnLst>
                                    <p:set>
                                      <p:cBhvr>
                                        <p:cTn id="18" dur="1000" fill="hold">
                                          <p:stCondLst>
                                            <p:cond delay="0"/>
                                          </p:stCondLst>
                                        </p:cTn>
                                        <p:tgtEl>
                                          <p:spTgt spid="7">
                                            <p:txEl>
                                              <p:pRg st="2" end="2"/>
                                            </p:txEl>
                                          </p:spTgt>
                                        </p:tgtEl>
                                        <p:attrNameLst>
                                          <p:attrName>style.visibility</p:attrName>
                                        </p:attrNameLst>
                                      </p:cBhvr>
                                      <p:to>
                                        <p:strVal val="visible"/>
                                      </p:to>
                                    </p:set>
                                    <p:animEffect transition="in" filter="checkerboard(across)">
                                      <p:cBhvr>
                                        <p:cTn id="19" dur="1000"/>
                                        <p:tgtEl>
                                          <p:spTgt spid="7">
                                            <p:txEl>
                                              <p:pRg st="2" end="2"/>
                                            </p:txEl>
                                          </p:spTgt>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5" presetClass="entr" presetSubtype="10" fill="hold" nodeType="clickEffect">
                                  <p:stCondLst>
                                    <p:cond delay="0"/>
                                  </p:stCondLst>
                                  <p:childTnLst>
                                    <p:set>
                                      <p:cBhvr>
                                        <p:cTn id="24" dur="1000" fill="hold">
                                          <p:stCondLst>
                                            <p:cond delay="0"/>
                                          </p:stCondLst>
                                        </p:cTn>
                                        <p:tgtEl>
                                          <p:spTgt spid="2"/>
                                        </p:tgtEl>
                                        <p:attrNameLst>
                                          <p:attrName>style.visibility</p:attrName>
                                        </p:attrNameLst>
                                      </p:cBhvr>
                                      <p:to>
                                        <p:strVal val="visible"/>
                                      </p:to>
                                    </p:set>
                                    <p:animEffect transition="in" filter="checkerboard(across)">
                                      <p:cBhvr>
                                        <p:cTn id="25" dur="1000"/>
                                        <p:tgtEl>
                                          <p:spTgt spid="2"/>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5" presetClass="entr" presetSubtype="10" fill="hold" nodeType="clickEffect">
                                  <p:stCondLst>
                                    <p:cond delay="0"/>
                                  </p:stCondLst>
                                  <p:childTnLst>
                                    <p:set>
                                      <p:cBhvr>
                                        <p:cTn id="30" dur="1000" fill="hold">
                                          <p:stCondLst>
                                            <p:cond delay="0"/>
                                          </p:stCondLst>
                                        </p:cTn>
                                        <p:tgtEl>
                                          <p:spTgt spid="7">
                                            <p:txEl>
                                              <p:pRg st="4" end="4"/>
                                            </p:txEl>
                                          </p:spTgt>
                                        </p:tgtEl>
                                        <p:attrNameLst>
                                          <p:attrName>style.visibility</p:attrName>
                                        </p:attrNameLst>
                                      </p:cBhvr>
                                      <p:to>
                                        <p:strVal val="visible"/>
                                      </p:to>
                                    </p:set>
                                    <p:animEffect transition="in" filter="checkerboard(across)">
                                      <p:cBhvr>
                                        <p:cTn id="31" dur="1000"/>
                                        <p:tgtEl>
                                          <p:spTgt spid="7">
                                            <p:txEl>
                                              <p:pRg st="4" end="4"/>
                                            </p:txEl>
                                          </p:spTgt>
                                        </p:tgtEl>
                                      </p:cBhvr>
                                    </p:animEffect>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5" presetClass="entr" presetSubtype="10" fill="hold" nodeType="clickEffect">
                                  <p:stCondLst>
                                    <p:cond delay="0"/>
                                  </p:stCondLst>
                                  <p:childTnLst>
                                    <p:set>
                                      <p:cBhvr>
                                        <p:cTn id="36" dur="1000" fill="hold">
                                          <p:stCondLst>
                                            <p:cond delay="0"/>
                                          </p:stCondLst>
                                        </p:cTn>
                                        <p:tgtEl>
                                          <p:spTgt spid="7">
                                            <p:txEl>
                                              <p:pRg st="5" end="5"/>
                                            </p:txEl>
                                          </p:spTgt>
                                        </p:tgtEl>
                                        <p:attrNameLst>
                                          <p:attrName>style.visibility</p:attrName>
                                        </p:attrNameLst>
                                      </p:cBhvr>
                                      <p:to>
                                        <p:strVal val="visible"/>
                                      </p:to>
                                    </p:set>
                                    <p:animEffect transition="in" filter="checkerboard(across)">
                                      <p:cBhvr>
                                        <p:cTn id="37" dur="1000"/>
                                        <p:tgtEl>
                                          <p:spTgt spid="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6222"/>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2</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2676526" y="450056"/>
            <a:ext cx="1776095" cy="369212"/>
          </a:xfrm>
          <a:prstGeom prst="rect">
            <a:avLst/>
          </a:prstGeom>
          <a:noFill/>
          <a:ln w="9525">
            <a:noFill/>
          </a:ln>
        </p:spPr>
        <p:txBody>
          <a:bodyPr wrap="square">
            <a:spAutoFit/>
          </a:bodyPr>
          <a:lstStyle/>
          <a:p>
            <a:pPr marL="0" indent="0" algn="l" eaLnBrk="1" fontAlgn="auto" latinLnBrk="0" hangingPunct="1"/>
            <a:r>
              <a:rPr lang="zh-CN" sz="1800" b="1">
                <a:solidFill>
                  <a:srgbClr val="0000FF"/>
                </a:solidFill>
                <a:latin typeface="微软雅黑" panose="020B0503020204020204" charset="-122"/>
                <a:ea typeface="微软雅黑" panose="020B0503020204020204" charset="-122"/>
              </a:rPr>
              <a:t>三、大气压强</a:t>
            </a:r>
            <a:endParaRPr lang="zh-CN" altLang="en-US" sz="1800" b="1">
              <a:solidFill>
                <a:srgbClr val="0000FF"/>
              </a:solidFill>
              <a:latin typeface="微软雅黑" panose="020B0503020204020204" charset="-122"/>
              <a:ea typeface="微软雅黑" panose="020B0503020204020204" charset="-122"/>
            </a:endParaRPr>
          </a:p>
        </p:txBody>
      </p:sp>
      <p:sp>
        <p:nvSpPr>
          <p:cNvPr id="7" name="文本框 6"/>
          <p:cNvSpPr txBox="1"/>
          <p:nvPr/>
        </p:nvSpPr>
        <p:spPr>
          <a:xfrm>
            <a:off x="327026" y="1000691"/>
            <a:ext cx="8679815" cy="3840438"/>
          </a:xfrm>
          <a:prstGeom prst="rect">
            <a:avLst/>
          </a:prstGeom>
          <a:noFill/>
          <a:ln w="9525">
            <a:noFill/>
          </a:ln>
        </p:spPr>
        <p:txBody>
          <a:bodyPr wrap="square">
            <a:spAutoFit/>
          </a:bodyPr>
          <a:lstStyle/>
          <a:p>
            <a:pPr marL="0" indent="0" algn="l" eaLnBrk="1" fontAlgn="auto" latinLnBrk="0" hangingPunct="1">
              <a:lnSpc>
                <a:spcPct val="150000"/>
              </a:lnSpc>
            </a:pPr>
            <a:r>
              <a:rPr lang="zh-CN" sz="1800" b="0">
                <a:solidFill>
                  <a:srgbClr val="FF0000"/>
                </a:solidFill>
                <a:latin typeface="微软雅黑" panose="020B0503020204020204" charset="-122"/>
                <a:ea typeface="微软雅黑" panose="020B0503020204020204" charset="-122"/>
              </a:rPr>
              <a:t>【解析】A、活塞式抽水机工作时，是使其内部气压小于外界大气压，在外界大气压的作用下将水压入抽水机内，进而实现把水从低处压到高处的目的，利用了大气压。故A不合题意；</a:t>
            </a:r>
          </a:p>
          <a:p>
            <a:pPr marL="0" indent="0" algn="l" eaLnBrk="1" fontAlgn="auto" latinLnBrk="0" hangingPunct="1">
              <a:lnSpc>
                <a:spcPct val="150000"/>
              </a:lnSpc>
            </a:pPr>
            <a:r>
              <a:rPr lang="zh-CN" sz="1800" b="0">
                <a:solidFill>
                  <a:srgbClr val="FF0000"/>
                </a:solidFill>
                <a:latin typeface="微软雅黑" panose="020B0503020204020204" charset="-122"/>
                <a:ea typeface="微软雅黑" panose="020B0503020204020204" charset="-122"/>
              </a:rPr>
              <a:t>B、盆景的自动给水装置上端不开口，底部虽然相互连通，它是利用大气压来工作的。故B不合题意；</a:t>
            </a:r>
          </a:p>
          <a:p>
            <a:pPr marL="0" indent="0" algn="l" eaLnBrk="1" fontAlgn="auto" latinLnBrk="0" hangingPunct="1">
              <a:lnSpc>
                <a:spcPct val="150000"/>
              </a:lnSpc>
            </a:pPr>
            <a:r>
              <a:rPr lang="zh-CN" sz="1800" b="0">
                <a:solidFill>
                  <a:srgbClr val="FF0000"/>
                </a:solidFill>
                <a:latin typeface="微软雅黑" panose="020B0503020204020204" charset="-122"/>
                <a:ea typeface="微软雅黑" panose="020B0503020204020204" charset="-122"/>
              </a:rPr>
              <a:t>C、茶壶的壶盖上有小孔，壶嘴上端有口，壶身和壶嘴底部相连通，是连通器，故C符合题意；</a:t>
            </a:r>
          </a:p>
          <a:p>
            <a:pPr marL="0" indent="0" algn="l" eaLnBrk="1" fontAlgn="auto" latinLnBrk="0" hangingPunct="1">
              <a:lnSpc>
                <a:spcPct val="150000"/>
              </a:lnSpc>
            </a:pPr>
            <a:r>
              <a:rPr lang="zh-CN" sz="1800" b="0">
                <a:solidFill>
                  <a:srgbClr val="FF0000"/>
                </a:solidFill>
                <a:latin typeface="微软雅黑" panose="020B0503020204020204" charset="-122"/>
                <a:ea typeface="微软雅黑" panose="020B0503020204020204" charset="-122"/>
              </a:rPr>
              <a:t>D、用吸管吸饮料时，吸出吸管中的部分空气，使吸管内的气压减小，瓶中饮料在大气压的作用下，上升通过吸管进入口中，利用了大气压。故D不合题意。故选：C。</a:t>
            </a:r>
          </a:p>
        </p:txBody>
      </p:sp>
      <p:pic>
        <p:nvPicPr>
          <p:cNvPr id="3" name="图片 -2147482561" descr="图片2"/>
          <p:cNvPicPr>
            <a:picLocks noChangeAspect="1"/>
          </p:cNvPicPr>
          <p:nvPr/>
        </p:nvPicPr>
        <p:blipFill>
          <a:blip r:embed="rId2"/>
          <a:stretch>
            <a:fillRect/>
          </a:stretch>
        </p:blipFill>
        <p:spPr>
          <a:xfrm>
            <a:off x="1065531" y="73842"/>
            <a:ext cx="1285875" cy="760067"/>
          </a:xfrm>
          <a:prstGeom prst="rect">
            <a:avLst/>
          </a:prstGeom>
          <a:noFill/>
          <a:ln w="9525">
            <a:noFill/>
          </a:ln>
        </p:spPr>
      </p:pic>
    </p:spTree>
    <p:extLst>
      <p:ext uri="{BB962C8B-B14F-4D97-AF65-F5344CB8AC3E}">
        <p14:creationId xmlns:p14="http://schemas.microsoft.com/office/powerpoint/2010/main" val="398349955"/>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7">
                                            <p:txEl>
                                              <p:pRg st="0" end="0"/>
                                            </p:txEl>
                                          </p:spTgt>
                                        </p:tgtEl>
                                        <p:attrNameLst>
                                          <p:attrName>style.visibility</p:attrName>
                                        </p:attrNameLst>
                                      </p:cBhvr>
                                      <p:to>
                                        <p:strVal val="visible"/>
                                      </p:to>
                                    </p:set>
                                    <p:animEffect transition="in" filter="checkerboard(across)">
                                      <p:cBhvr>
                                        <p:cTn id="7" dur="1000"/>
                                        <p:tgtEl>
                                          <p:spTgt spid="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5" presetClass="entr" presetSubtype="10" fill="hold" nodeType="clickEffect">
                                  <p:stCondLst>
                                    <p:cond delay="0"/>
                                  </p:stCondLst>
                                  <p:childTnLst>
                                    <p:set>
                                      <p:cBhvr>
                                        <p:cTn id="12" dur="1000" fill="hold">
                                          <p:stCondLst>
                                            <p:cond delay="0"/>
                                          </p:stCondLst>
                                        </p:cTn>
                                        <p:tgtEl>
                                          <p:spTgt spid="7">
                                            <p:txEl>
                                              <p:pRg st="1" end="1"/>
                                            </p:txEl>
                                          </p:spTgt>
                                        </p:tgtEl>
                                        <p:attrNameLst>
                                          <p:attrName>style.visibility</p:attrName>
                                        </p:attrNameLst>
                                      </p:cBhvr>
                                      <p:to>
                                        <p:strVal val="visible"/>
                                      </p:to>
                                    </p:set>
                                    <p:animEffect transition="in" filter="checkerboard(across)">
                                      <p:cBhvr>
                                        <p:cTn id="13" dur="1000"/>
                                        <p:tgtEl>
                                          <p:spTgt spid="7">
                                            <p:txEl>
                                              <p:pRg st="1" end="1"/>
                                            </p:txEl>
                                          </p:spTgt>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5" presetClass="entr" presetSubtype="10" fill="hold" nodeType="clickEffect">
                                  <p:stCondLst>
                                    <p:cond delay="0"/>
                                  </p:stCondLst>
                                  <p:childTnLst>
                                    <p:set>
                                      <p:cBhvr>
                                        <p:cTn id="18" dur="1000" fill="hold">
                                          <p:stCondLst>
                                            <p:cond delay="0"/>
                                          </p:stCondLst>
                                        </p:cTn>
                                        <p:tgtEl>
                                          <p:spTgt spid="7">
                                            <p:txEl>
                                              <p:pRg st="2" end="2"/>
                                            </p:txEl>
                                          </p:spTgt>
                                        </p:tgtEl>
                                        <p:attrNameLst>
                                          <p:attrName>style.visibility</p:attrName>
                                        </p:attrNameLst>
                                      </p:cBhvr>
                                      <p:to>
                                        <p:strVal val="visible"/>
                                      </p:to>
                                    </p:set>
                                    <p:animEffect transition="in" filter="checkerboard(across)">
                                      <p:cBhvr>
                                        <p:cTn id="19" dur="1000"/>
                                        <p:tgtEl>
                                          <p:spTgt spid="7">
                                            <p:txEl>
                                              <p:pRg st="2" end="2"/>
                                            </p:txEl>
                                          </p:spTgt>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5" presetClass="entr" presetSubtype="10" fill="hold" nodeType="clickEffect">
                                  <p:stCondLst>
                                    <p:cond delay="0"/>
                                  </p:stCondLst>
                                  <p:childTnLst>
                                    <p:set>
                                      <p:cBhvr>
                                        <p:cTn id="24" dur="1000" fill="hold">
                                          <p:stCondLst>
                                            <p:cond delay="0"/>
                                          </p:stCondLst>
                                        </p:cTn>
                                        <p:tgtEl>
                                          <p:spTgt spid="7">
                                            <p:txEl>
                                              <p:pRg st="3" end="3"/>
                                            </p:txEl>
                                          </p:spTgt>
                                        </p:tgtEl>
                                        <p:attrNameLst>
                                          <p:attrName>style.visibility</p:attrName>
                                        </p:attrNameLst>
                                      </p:cBhvr>
                                      <p:to>
                                        <p:strVal val="visible"/>
                                      </p:to>
                                    </p:set>
                                    <p:animEffect transition="in" filter="checkerboard(across)">
                                      <p:cBhvr>
                                        <p:cTn id="25" dur="1000"/>
                                        <p:tgtEl>
                                          <p:spTgt spid="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6222"/>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2</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2676525" y="450056"/>
            <a:ext cx="3464560" cy="369212"/>
          </a:xfrm>
          <a:prstGeom prst="rect">
            <a:avLst/>
          </a:prstGeom>
          <a:noFill/>
          <a:ln w="9525">
            <a:noFill/>
          </a:ln>
        </p:spPr>
        <p:txBody>
          <a:bodyPr wrap="square">
            <a:spAutoFit/>
          </a:bodyPr>
          <a:lstStyle/>
          <a:p>
            <a:pPr marL="0" indent="0" algn="l" eaLnBrk="1" fontAlgn="auto" latinLnBrk="0" hangingPunct="1"/>
            <a:r>
              <a:rPr lang="zh-CN" sz="1800" b="1">
                <a:solidFill>
                  <a:srgbClr val="0000FF"/>
                </a:solidFill>
                <a:latin typeface="微软雅黑" panose="020B0503020204020204" charset="-122"/>
                <a:ea typeface="微软雅黑" panose="020B0503020204020204" charset="-122"/>
              </a:rPr>
              <a:t>考点四、流体压强与流速关系</a:t>
            </a:r>
            <a:endParaRPr lang="zh-CN" altLang="en-US" sz="1800" b="1">
              <a:solidFill>
                <a:srgbClr val="0000FF"/>
              </a:solidFill>
              <a:latin typeface="微软雅黑" panose="020B0503020204020204" charset="-122"/>
              <a:ea typeface="微软雅黑" panose="020B0503020204020204" charset="-122"/>
            </a:endParaRPr>
          </a:p>
        </p:txBody>
      </p:sp>
      <p:sp>
        <p:nvSpPr>
          <p:cNvPr id="3" name="文本框 2"/>
          <p:cNvSpPr txBox="1"/>
          <p:nvPr/>
        </p:nvSpPr>
        <p:spPr>
          <a:xfrm>
            <a:off x="327026" y="1000691"/>
            <a:ext cx="8689975" cy="2590847"/>
          </a:xfrm>
          <a:prstGeom prst="rect">
            <a:avLst/>
          </a:prstGeom>
          <a:noFill/>
          <a:ln w="9525">
            <a:noFill/>
          </a:ln>
        </p:spPr>
        <p:txBody>
          <a:bodyPr wrap="square">
            <a:spAutoFit/>
          </a:bodyPr>
          <a:lstStyle/>
          <a:p>
            <a:pPr marL="0" indent="0" algn="l" eaLnBrk="1" fontAlgn="auto" latinLnBrk="0" hangingPunct="1">
              <a:lnSpc>
                <a:spcPct val="150000"/>
              </a:lnSpc>
            </a:pPr>
            <a:r>
              <a:rPr lang="zh-CN" sz="1800" b="0">
                <a:latin typeface="微软雅黑" panose="020B0503020204020204" charset="-122"/>
                <a:ea typeface="微软雅黑" panose="020B0503020204020204" charset="-122"/>
                <a:cs typeface="微软雅黑" panose="020B0503020204020204" charset="-122"/>
              </a:rPr>
              <a:t>流体压强与流速的关系是本章重点考点，也是压强概念的主要内容，所以本节在压强中占据非常重要的地位，考查此类知识的题目出现概率很高。</a:t>
            </a:r>
          </a:p>
          <a:p>
            <a:pPr marL="0" indent="0" algn="l" eaLnBrk="1" fontAlgn="auto" latinLnBrk="0" hangingPunct="1">
              <a:lnSpc>
                <a:spcPct val="150000"/>
              </a:lnSpc>
            </a:pPr>
            <a:r>
              <a:rPr lang="zh-CN" sz="1800" b="0">
                <a:latin typeface="微软雅黑" panose="020B0503020204020204" charset="-122"/>
                <a:ea typeface="微软雅黑" panose="020B0503020204020204" charset="-122"/>
                <a:cs typeface="微软雅黑" panose="020B0503020204020204" charset="-122"/>
              </a:rPr>
              <a:t>本考点在历年中考中，考查主要有以下几个方面：（1）流体压强特点：考查学生对利用压强特点的理解程度；常见考查方式是通过选择题或填空题解答实际问题，此类问题属于常见常考考点；（2）流体压强的应用：主要是通过实际例子（飞机机翼等）考查学生对生活中常见的流体压强的应用典例，分析和解决实际问题，属于常考热点。</a:t>
            </a:r>
          </a:p>
        </p:txBody>
      </p:sp>
      <p:pic>
        <p:nvPicPr>
          <p:cNvPr id="7" name="图片 -2147482561" descr="图片2"/>
          <p:cNvPicPr>
            <a:picLocks noChangeAspect="1"/>
          </p:cNvPicPr>
          <p:nvPr/>
        </p:nvPicPr>
        <p:blipFill>
          <a:blip r:embed="rId2"/>
          <a:stretch>
            <a:fillRect/>
          </a:stretch>
        </p:blipFill>
        <p:spPr>
          <a:xfrm>
            <a:off x="1065531" y="73842"/>
            <a:ext cx="1285875" cy="760067"/>
          </a:xfrm>
          <a:prstGeom prst="rect">
            <a:avLst/>
          </a:prstGeom>
          <a:noFill/>
          <a:ln w="9525">
            <a:noFill/>
          </a:ln>
        </p:spPr>
      </p:pic>
    </p:spTree>
    <p:extLst>
      <p:ext uri="{BB962C8B-B14F-4D97-AF65-F5344CB8AC3E}">
        <p14:creationId xmlns:p14="http://schemas.microsoft.com/office/powerpoint/2010/main" val="4202517381"/>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5" presetClass="entr" presetSubtype="10" fill="hold" nodeType="clickEffect">
                                  <p:stCondLst>
                                    <p:cond delay="0"/>
                                  </p:stCondLst>
                                  <p:childTnLst>
                                    <p:set>
                                      <p:cBhvr>
                                        <p:cTn id="12"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13" dur="1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6222"/>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2</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2676526" y="450056"/>
            <a:ext cx="3208655" cy="369212"/>
          </a:xfrm>
          <a:prstGeom prst="rect">
            <a:avLst/>
          </a:prstGeom>
          <a:noFill/>
          <a:ln w="9525">
            <a:noFill/>
          </a:ln>
        </p:spPr>
        <p:txBody>
          <a:bodyPr wrap="square">
            <a:spAutoFit/>
          </a:bodyPr>
          <a:lstStyle/>
          <a:p>
            <a:pPr marL="0" indent="0" algn="l" eaLnBrk="1" fontAlgn="auto" latinLnBrk="0" hangingPunct="1"/>
            <a:r>
              <a:rPr lang="zh-CN" sz="1800" b="1">
                <a:solidFill>
                  <a:srgbClr val="0000FF"/>
                </a:solidFill>
                <a:latin typeface="微软雅黑" panose="020B0503020204020204" charset="-122"/>
                <a:ea typeface="微软雅黑" panose="020B0503020204020204" charset="-122"/>
              </a:rPr>
              <a:t>考点四、流体压强与流速关系</a:t>
            </a:r>
            <a:endParaRPr lang="zh-CN" altLang="en-US" sz="1800" b="1">
              <a:solidFill>
                <a:srgbClr val="0000FF"/>
              </a:solidFill>
              <a:latin typeface="微软雅黑" panose="020B0503020204020204" charset="-122"/>
              <a:ea typeface="微软雅黑" panose="020B0503020204020204" charset="-122"/>
            </a:endParaRPr>
          </a:p>
        </p:txBody>
      </p:sp>
      <p:sp>
        <p:nvSpPr>
          <p:cNvPr id="7" name="文本框 6"/>
          <p:cNvSpPr txBox="1"/>
          <p:nvPr/>
        </p:nvSpPr>
        <p:spPr>
          <a:xfrm>
            <a:off x="327025" y="928122"/>
            <a:ext cx="8713470" cy="4256756"/>
          </a:xfrm>
          <a:prstGeom prst="rect">
            <a:avLst/>
          </a:prstGeom>
          <a:noFill/>
          <a:ln w="9525">
            <a:noFill/>
          </a:ln>
        </p:spPr>
        <p:txBody>
          <a:bodyPr wrap="square">
            <a:spAutoFit/>
          </a:bodyPr>
          <a:lstStyle/>
          <a:p>
            <a:pPr marL="0" indent="0" algn="l" eaLnBrk="1" fontAlgn="auto" latinLnBrk="0" hangingPunct="1">
              <a:lnSpc>
                <a:spcPct val="150000"/>
              </a:lnSpc>
            </a:pPr>
            <a:r>
              <a:rPr sz="1800" b="0">
                <a:solidFill>
                  <a:srgbClr val="FF0000"/>
                </a:solidFill>
                <a:latin typeface="微软雅黑" panose="020B0503020204020204" charset="-122"/>
                <a:ea typeface="微软雅黑" panose="020B0503020204020204" charset="-122"/>
                <a:cs typeface="微软雅黑" panose="020B0503020204020204" charset="-122"/>
              </a:rPr>
              <a:t>【解析】A．图甲所示向两张纸中向吹气，两张纸中间的空气流动速度大，压强小，两张纸外侧空气流动速度小，压强大，从而产生向内的压强差，纸张向中间靠拢，故A不符合题意；</a:t>
            </a:r>
          </a:p>
          <a:p>
            <a:pPr marL="0" indent="0" algn="l" eaLnBrk="1" fontAlgn="auto" latinLnBrk="0" hangingPunct="1">
              <a:lnSpc>
                <a:spcPct val="150000"/>
              </a:lnSpc>
            </a:pPr>
            <a:r>
              <a:rPr sz="1800" b="0">
                <a:solidFill>
                  <a:srgbClr val="FF0000"/>
                </a:solidFill>
                <a:latin typeface="微软雅黑" panose="020B0503020204020204" charset="-122"/>
                <a:ea typeface="微软雅黑" panose="020B0503020204020204" charset="-122"/>
                <a:cs typeface="微软雅黑" panose="020B0503020204020204" charset="-122"/>
              </a:rPr>
              <a:t>B．用吸管吸饮料时，吸管内的气压减小，小于外界大气压，在外界大气压的作用下，将饮料压入口中，这是利用大所压强的原理，故B符合题意；</a:t>
            </a:r>
          </a:p>
          <a:p>
            <a:pPr marL="0" indent="0" algn="l" eaLnBrk="1" fontAlgn="auto" latinLnBrk="0" hangingPunct="1">
              <a:lnSpc>
                <a:spcPct val="150000"/>
              </a:lnSpc>
            </a:pPr>
            <a:r>
              <a:rPr sz="1800" b="0">
                <a:solidFill>
                  <a:srgbClr val="FF0000"/>
                </a:solidFill>
                <a:latin typeface="微软雅黑" panose="020B0503020204020204" charset="-122"/>
                <a:ea typeface="微软雅黑" panose="020B0503020204020204" charset="-122"/>
                <a:cs typeface="微软雅黑" panose="020B0503020204020204" charset="-122"/>
              </a:rPr>
              <a:t>C．图丙所示向B管吹气，A管上方空气流动速度大，从而使管内的气压小，在外界大气压作用下，将液体往上压，故C不符合题意；</a:t>
            </a:r>
          </a:p>
          <a:p>
            <a:pPr marL="0" indent="0" algn="l" eaLnBrk="1" fontAlgn="auto" latinLnBrk="0" hangingPunct="1">
              <a:lnSpc>
                <a:spcPct val="150000"/>
              </a:lnSpc>
            </a:pPr>
            <a:r>
              <a:rPr sz="1800" b="0">
                <a:solidFill>
                  <a:srgbClr val="FF0000"/>
                </a:solidFill>
                <a:latin typeface="微软雅黑" panose="020B0503020204020204" charset="-122"/>
                <a:ea typeface="微软雅黑" panose="020B0503020204020204" charset="-122"/>
                <a:cs typeface="微软雅黑" panose="020B0503020204020204" charset="-122"/>
              </a:rPr>
              <a:t>D．在机翼的上表面空气流动速度大小，压强小；机翼的下表面空气流动速度小，压强大，产生一个向上的压强差，从而产生一个向上的压力差，使飞机获得升力，故D不符合题意。故选B。</a:t>
            </a:r>
          </a:p>
        </p:txBody>
      </p:sp>
      <p:pic>
        <p:nvPicPr>
          <p:cNvPr id="3" name="图片 -2147482561" descr="图片2"/>
          <p:cNvPicPr>
            <a:picLocks noChangeAspect="1"/>
          </p:cNvPicPr>
          <p:nvPr/>
        </p:nvPicPr>
        <p:blipFill>
          <a:blip r:embed="rId2"/>
          <a:stretch>
            <a:fillRect/>
          </a:stretch>
        </p:blipFill>
        <p:spPr>
          <a:xfrm>
            <a:off x="1065531" y="73842"/>
            <a:ext cx="1285875" cy="760067"/>
          </a:xfrm>
          <a:prstGeom prst="rect">
            <a:avLst/>
          </a:prstGeom>
          <a:noFill/>
          <a:ln w="9525">
            <a:noFill/>
          </a:ln>
        </p:spPr>
      </p:pic>
    </p:spTree>
    <p:extLst>
      <p:ext uri="{BB962C8B-B14F-4D97-AF65-F5344CB8AC3E}">
        <p14:creationId xmlns:p14="http://schemas.microsoft.com/office/powerpoint/2010/main" val="3093290985"/>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7">
                                            <p:txEl>
                                              <p:pRg st="0" end="0"/>
                                            </p:txEl>
                                          </p:spTgt>
                                        </p:tgtEl>
                                        <p:attrNameLst>
                                          <p:attrName>style.visibility</p:attrName>
                                        </p:attrNameLst>
                                      </p:cBhvr>
                                      <p:to>
                                        <p:strVal val="visible"/>
                                      </p:to>
                                    </p:set>
                                    <p:animEffect transition="in" filter="checkerboard(across)">
                                      <p:cBhvr>
                                        <p:cTn id="7" dur="1000"/>
                                        <p:tgtEl>
                                          <p:spTgt spid="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5" presetClass="entr" presetSubtype="10" fill="hold" nodeType="clickEffect">
                                  <p:stCondLst>
                                    <p:cond delay="0"/>
                                  </p:stCondLst>
                                  <p:childTnLst>
                                    <p:set>
                                      <p:cBhvr>
                                        <p:cTn id="12" dur="1000" fill="hold">
                                          <p:stCondLst>
                                            <p:cond delay="0"/>
                                          </p:stCondLst>
                                        </p:cTn>
                                        <p:tgtEl>
                                          <p:spTgt spid="7">
                                            <p:txEl>
                                              <p:pRg st="1" end="1"/>
                                            </p:txEl>
                                          </p:spTgt>
                                        </p:tgtEl>
                                        <p:attrNameLst>
                                          <p:attrName>style.visibility</p:attrName>
                                        </p:attrNameLst>
                                      </p:cBhvr>
                                      <p:to>
                                        <p:strVal val="visible"/>
                                      </p:to>
                                    </p:set>
                                    <p:animEffect transition="in" filter="checkerboard(across)">
                                      <p:cBhvr>
                                        <p:cTn id="13" dur="1000"/>
                                        <p:tgtEl>
                                          <p:spTgt spid="7">
                                            <p:txEl>
                                              <p:pRg st="1" end="1"/>
                                            </p:txEl>
                                          </p:spTgt>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5" presetClass="entr" presetSubtype="10" fill="hold" nodeType="clickEffect">
                                  <p:stCondLst>
                                    <p:cond delay="0"/>
                                  </p:stCondLst>
                                  <p:childTnLst>
                                    <p:set>
                                      <p:cBhvr>
                                        <p:cTn id="18" dur="1000" fill="hold">
                                          <p:stCondLst>
                                            <p:cond delay="0"/>
                                          </p:stCondLst>
                                        </p:cTn>
                                        <p:tgtEl>
                                          <p:spTgt spid="7">
                                            <p:txEl>
                                              <p:pRg st="2" end="2"/>
                                            </p:txEl>
                                          </p:spTgt>
                                        </p:tgtEl>
                                        <p:attrNameLst>
                                          <p:attrName>style.visibility</p:attrName>
                                        </p:attrNameLst>
                                      </p:cBhvr>
                                      <p:to>
                                        <p:strVal val="visible"/>
                                      </p:to>
                                    </p:set>
                                    <p:animEffect transition="in" filter="checkerboard(across)">
                                      <p:cBhvr>
                                        <p:cTn id="19" dur="1000"/>
                                        <p:tgtEl>
                                          <p:spTgt spid="7">
                                            <p:txEl>
                                              <p:pRg st="2" end="2"/>
                                            </p:txEl>
                                          </p:spTgt>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5" presetClass="entr" presetSubtype="10" fill="hold" nodeType="clickEffect">
                                  <p:stCondLst>
                                    <p:cond delay="0"/>
                                  </p:stCondLst>
                                  <p:childTnLst>
                                    <p:set>
                                      <p:cBhvr>
                                        <p:cTn id="24" dur="1000" fill="hold">
                                          <p:stCondLst>
                                            <p:cond delay="0"/>
                                          </p:stCondLst>
                                        </p:cTn>
                                        <p:tgtEl>
                                          <p:spTgt spid="7">
                                            <p:txEl>
                                              <p:pRg st="3" end="3"/>
                                            </p:txEl>
                                          </p:spTgt>
                                        </p:tgtEl>
                                        <p:attrNameLst>
                                          <p:attrName>style.visibility</p:attrName>
                                        </p:attrNameLst>
                                      </p:cBhvr>
                                      <p:to>
                                        <p:strVal val="visible"/>
                                      </p:to>
                                    </p:set>
                                    <p:animEffect transition="in" filter="checkerboard(across)">
                                      <p:cBhvr>
                                        <p:cTn id="25" dur="1000"/>
                                        <p:tgtEl>
                                          <p:spTgt spid="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1</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2713990" y="466607"/>
            <a:ext cx="2279650" cy="369212"/>
          </a:xfrm>
          <a:prstGeom prst="rect">
            <a:avLst/>
          </a:prstGeom>
          <a:noFill/>
          <a:ln w="9525">
            <a:noFill/>
          </a:ln>
        </p:spPr>
        <p:txBody>
          <a:bodyPr wrap="square">
            <a:spAutoFit/>
          </a:bodyPr>
          <a:lstStyle/>
          <a:p>
            <a:pPr marL="0" indent="0" algn="l" eaLnBrk="1" fontAlgn="auto" latinLnBrk="0" hangingPunct="1"/>
            <a:r>
              <a:rPr lang="zh-CN" sz="1800" b="1">
                <a:solidFill>
                  <a:srgbClr val="0000FF"/>
                </a:solidFill>
                <a:latin typeface="微软雅黑" panose="020B0503020204020204" charset="-122"/>
                <a:ea typeface="微软雅黑" panose="020B0503020204020204" charset="-122"/>
              </a:rPr>
              <a:t>知识点一、压强</a:t>
            </a:r>
            <a:endParaRPr lang="zh-CN" altLang="en-US" sz="1800" b="1">
              <a:solidFill>
                <a:srgbClr val="0000FF"/>
              </a:solidFill>
              <a:latin typeface="微软雅黑" panose="020B0503020204020204" charset="-122"/>
              <a:ea typeface="微软雅黑" panose="020B0503020204020204" charset="-122"/>
            </a:endParaRPr>
          </a:p>
        </p:txBody>
      </p:sp>
      <p:sp>
        <p:nvSpPr>
          <p:cNvPr id="4" name="文本框 3"/>
          <p:cNvSpPr txBox="1"/>
          <p:nvPr/>
        </p:nvSpPr>
        <p:spPr>
          <a:xfrm>
            <a:off x="327025" y="1000691"/>
            <a:ext cx="5080000" cy="924302"/>
          </a:xfrm>
          <a:prstGeom prst="rect">
            <a:avLst/>
          </a:prstGeom>
          <a:noFill/>
          <a:ln w="9525">
            <a:noFill/>
          </a:ln>
        </p:spPr>
        <p:txBody>
          <a:bodyPr>
            <a:spAutoFit/>
          </a:bodyPr>
          <a:lstStyle/>
          <a:p>
            <a:pPr marL="0" indent="0" algn="l" eaLnBrk="1" fontAlgn="auto" latinLnBrk="0" hangingPunct="1">
              <a:lnSpc>
                <a:spcPct val="150000"/>
              </a:lnSpc>
            </a:pPr>
            <a:r>
              <a:rPr lang="zh-CN" sz="1800" b="0">
                <a:solidFill>
                  <a:srgbClr val="000000"/>
                </a:solidFill>
                <a:latin typeface="微软雅黑" panose="020B0503020204020204" charset="-122"/>
                <a:ea typeface="微软雅黑" panose="020B0503020204020204" charset="-122"/>
                <a:cs typeface="微软雅黑" panose="020B0503020204020204" charset="-122"/>
              </a:rPr>
              <a:t>2.压强：物体单位面积上受到的压力叫</a:t>
            </a:r>
            <a:r>
              <a:rPr lang="zh-CN" sz="1800" b="0" u="sng">
                <a:solidFill>
                  <a:srgbClr val="FF0000"/>
                </a:solidFill>
                <a:uFill>
                  <a:solidFill>
                    <a:srgbClr val="000000"/>
                  </a:solidFill>
                </a:uFill>
                <a:latin typeface="微软雅黑" panose="020B0503020204020204" charset="-122"/>
                <a:ea typeface="微软雅黑" panose="020B0503020204020204" charset="-122"/>
                <a:cs typeface="微软雅黑" panose="020B0503020204020204" charset="-122"/>
              </a:rPr>
              <a:t>压强</a:t>
            </a:r>
            <a:r>
              <a:rPr lang="zh-CN" sz="1800" b="0">
                <a:solidFill>
                  <a:srgbClr val="000000"/>
                </a:solidFill>
                <a:latin typeface="微软雅黑" panose="020B0503020204020204" charset="-122"/>
                <a:ea typeface="微软雅黑" panose="020B0503020204020204" charset="-122"/>
                <a:cs typeface="微软雅黑" panose="020B0503020204020204" charset="-122"/>
              </a:rPr>
              <a:t>。</a:t>
            </a:r>
          </a:p>
          <a:p>
            <a:pPr marL="0" indent="0" algn="l" eaLnBrk="1" fontAlgn="auto" latinLnBrk="0" hangingPunct="1">
              <a:lnSpc>
                <a:spcPct val="150000"/>
              </a:lnSpc>
            </a:pPr>
            <a:r>
              <a:rPr lang="zh-CN" sz="1800" b="0">
                <a:solidFill>
                  <a:srgbClr val="000000"/>
                </a:solidFill>
                <a:latin typeface="微软雅黑" panose="020B0503020204020204" charset="-122"/>
                <a:ea typeface="微软雅黑" panose="020B0503020204020204" charset="-122"/>
                <a:cs typeface="微软雅黑" panose="020B0503020204020204" charset="-122"/>
              </a:rPr>
              <a:t>（</a:t>
            </a:r>
            <a:r>
              <a:rPr lang="en-US" sz="1800" b="0">
                <a:solidFill>
                  <a:srgbClr val="000000"/>
                </a:solidFill>
                <a:latin typeface="微软雅黑" panose="020B0503020204020204" charset="-122"/>
                <a:ea typeface="微软雅黑" panose="020B0503020204020204" charset="-122"/>
                <a:cs typeface="微软雅黑" panose="020B0503020204020204" charset="-122"/>
              </a:rPr>
              <a:t>1</a:t>
            </a:r>
            <a:r>
              <a:rPr lang="zh-CN" sz="1800" b="0">
                <a:solidFill>
                  <a:srgbClr val="000000"/>
                </a:solidFill>
                <a:latin typeface="微软雅黑" panose="020B0503020204020204" charset="-122"/>
                <a:ea typeface="微软雅黑" panose="020B0503020204020204" charset="-122"/>
                <a:cs typeface="微软雅黑" panose="020B0503020204020204" charset="-122"/>
              </a:rPr>
              <a:t>）压强是表示力的作用效果的物理量。</a:t>
            </a:r>
            <a:endParaRPr lang="zh-CN" altLang="en-US" sz="1800">
              <a:latin typeface="微软雅黑" panose="020B0503020204020204" charset="-122"/>
              <a:ea typeface="微软雅黑" panose="020B0503020204020204" charset="-122"/>
              <a:cs typeface="微软雅黑" panose="020B0503020204020204" charset="-122"/>
            </a:endParaRPr>
          </a:p>
        </p:txBody>
      </p:sp>
      <p:graphicFrame>
        <p:nvGraphicFramePr>
          <p:cNvPr id="3" name="对象 -2147482624"/>
          <p:cNvGraphicFramePr>
            <a:graphicFrameLocks noChangeAspect="1"/>
          </p:cNvGraphicFramePr>
          <p:nvPr/>
        </p:nvGraphicFramePr>
        <p:xfrm>
          <a:off x="2084706" y="1924994"/>
          <a:ext cx="629285" cy="592648"/>
        </p:xfrm>
        <a:graphic>
          <a:graphicData uri="http://schemas.openxmlformats.org/presentationml/2006/ole">
            <mc:AlternateContent xmlns:mc="http://schemas.openxmlformats.org/markup-compatibility/2006">
              <mc:Choice xmlns:v="urn:schemas-microsoft-com:vml" Requires="v">
                <p:oleObj spid="_x0000_s3074" r:id="rId3" imgW="0" imgH="0" progId="Equation.KSEE3">
                  <p:embed/>
                </p:oleObj>
              </mc:Choice>
              <mc:Fallback>
                <p:oleObj r:id="rId3" imgW="0" imgH="0" progId="Equation.KSEE3">
                  <p:embed/>
                  <p:pic>
                    <p:nvPicPr>
                      <p:cNvPr id="0" name=""/>
                      <p:cNvPicPr/>
                      <p:nvPr/>
                    </p:nvPicPr>
                    <p:blipFill>
                      <a:blip r:embed="rId4"/>
                      <a:stretch>
                        <a:fillRect/>
                      </a:stretch>
                    </p:blipFill>
                    <p:spPr>
                      <a:xfrm>
                        <a:off x="2084706" y="1924994"/>
                        <a:ext cx="629285" cy="592648"/>
                      </a:xfrm>
                      <a:prstGeom prst="rect">
                        <a:avLst/>
                      </a:prstGeom>
                      <a:noFill/>
                      <a:ln w="38100">
                        <a:noFill/>
                        <a:miter/>
                      </a:ln>
                    </p:spPr>
                  </p:pic>
                </p:oleObj>
              </mc:Fallback>
            </mc:AlternateContent>
          </a:graphicData>
        </a:graphic>
      </p:graphicFrame>
      <p:sp>
        <p:nvSpPr>
          <p:cNvPr id="7" name="文本框 6"/>
          <p:cNvSpPr txBox="1"/>
          <p:nvPr/>
        </p:nvSpPr>
        <p:spPr>
          <a:xfrm>
            <a:off x="327025" y="1924993"/>
            <a:ext cx="8634730" cy="1341257"/>
          </a:xfrm>
          <a:prstGeom prst="rect">
            <a:avLst/>
          </a:prstGeom>
          <a:noFill/>
          <a:ln w="9525">
            <a:noFill/>
          </a:ln>
        </p:spPr>
        <p:txBody>
          <a:bodyPr wrap="square">
            <a:spAutoFit/>
          </a:bodyPr>
          <a:lstStyle/>
          <a:p>
            <a:pPr marL="0" indent="0" algn="l" eaLnBrk="1" fontAlgn="auto" latinLnBrk="0" hangingPunct="1">
              <a:lnSpc>
                <a:spcPct val="150000"/>
              </a:lnSpc>
            </a:pPr>
            <a:r>
              <a:rPr lang="zh-CN" sz="1800" b="0">
                <a:solidFill>
                  <a:srgbClr val="000000"/>
                </a:solidFill>
                <a:latin typeface="微软雅黑" panose="020B0503020204020204" charset="-122"/>
                <a:ea typeface="微软雅黑" panose="020B0503020204020204" charset="-122"/>
                <a:cs typeface="微软雅黑" panose="020B0503020204020204" charset="-122"/>
              </a:rPr>
              <a:t>（</a:t>
            </a:r>
            <a:r>
              <a:rPr lang="en-US" sz="1800" b="0">
                <a:solidFill>
                  <a:srgbClr val="000000"/>
                </a:solidFill>
                <a:latin typeface="微软雅黑" panose="020B0503020204020204" charset="-122"/>
                <a:ea typeface="微软雅黑" panose="020B0503020204020204" charset="-122"/>
                <a:cs typeface="微软雅黑" panose="020B0503020204020204" charset="-122"/>
              </a:rPr>
              <a:t>2</a:t>
            </a:r>
            <a:r>
              <a:rPr lang="zh-CN" sz="1800" b="0">
                <a:solidFill>
                  <a:srgbClr val="000000"/>
                </a:solidFill>
                <a:latin typeface="微软雅黑" panose="020B0503020204020204" charset="-122"/>
                <a:ea typeface="微软雅黑" panose="020B0503020204020204" charset="-122"/>
                <a:cs typeface="微软雅黑" panose="020B0503020204020204" charset="-122"/>
              </a:rPr>
              <a:t>）压强公式：        </a:t>
            </a:r>
          </a:p>
          <a:p>
            <a:pPr marL="0" indent="0" algn="l" eaLnBrk="1" fontAlgn="auto" latinLnBrk="0" hangingPunct="1">
              <a:lnSpc>
                <a:spcPct val="150000"/>
              </a:lnSpc>
            </a:pPr>
            <a:r>
              <a:rPr lang="zh-CN" sz="1800" b="0">
                <a:solidFill>
                  <a:srgbClr val="000000"/>
                </a:solidFill>
                <a:latin typeface="微软雅黑" panose="020B0503020204020204" charset="-122"/>
                <a:ea typeface="微软雅黑" panose="020B0503020204020204" charset="-122"/>
                <a:cs typeface="微软雅黑" panose="020B0503020204020204" charset="-122"/>
              </a:rPr>
              <a:t>其中，压强p的单位是</a:t>
            </a:r>
            <a:r>
              <a:rPr lang="zh-CN" sz="1800" b="0" u="sng">
                <a:solidFill>
                  <a:srgbClr val="FF0000"/>
                </a:solidFill>
                <a:uFill>
                  <a:solidFill>
                    <a:srgbClr val="000000"/>
                  </a:solidFill>
                </a:uFill>
                <a:latin typeface="微软雅黑" panose="020B0503020204020204" charset="-122"/>
                <a:ea typeface="微软雅黑" panose="020B0503020204020204" charset="-122"/>
                <a:cs typeface="微软雅黑" panose="020B0503020204020204" charset="-122"/>
              </a:rPr>
              <a:t>帕斯卡</a:t>
            </a:r>
            <a:r>
              <a:rPr lang="zh-CN" sz="1800" b="0">
                <a:solidFill>
                  <a:srgbClr val="000000"/>
                </a:solidFill>
                <a:latin typeface="微软雅黑" panose="020B0503020204020204" charset="-122"/>
                <a:ea typeface="微软雅黑" panose="020B0503020204020204" charset="-122"/>
                <a:cs typeface="微软雅黑" panose="020B0503020204020204" charset="-122"/>
              </a:rPr>
              <a:t>（简称为帕），符号是</a:t>
            </a:r>
            <a:r>
              <a:rPr lang="en-US" sz="1800" b="0" u="sng">
                <a:solidFill>
                  <a:srgbClr val="FF0000"/>
                </a:solidFill>
                <a:uFill>
                  <a:solidFill>
                    <a:srgbClr val="000000"/>
                  </a:solidFill>
                </a:uFill>
                <a:latin typeface="微软雅黑" panose="020B0503020204020204" charset="-122"/>
                <a:ea typeface="微软雅黑" panose="020B0503020204020204" charset="-122"/>
                <a:cs typeface="微软雅黑" panose="020B0503020204020204" charset="-122"/>
              </a:rPr>
              <a:t>Pa</a:t>
            </a:r>
            <a:r>
              <a:rPr lang="zh-CN" sz="1800" b="0">
                <a:solidFill>
                  <a:srgbClr val="000000"/>
                </a:solidFill>
                <a:latin typeface="微软雅黑" panose="020B0503020204020204" charset="-122"/>
                <a:ea typeface="微软雅黑" panose="020B0503020204020204" charset="-122"/>
                <a:cs typeface="微软雅黑" panose="020B0503020204020204" charset="-122"/>
              </a:rPr>
              <a:t>；压力F的单位是牛，符号是</a:t>
            </a:r>
            <a:r>
              <a:rPr lang="en-US" sz="1800" b="0">
                <a:solidFill>
                  <a:srgbClr val="000000"/>
                </a:solidFill>
                <a:latin typeface="微软雅黑" panose="020B0503020204020204" charset="-122"/>
                <a:ea typeface="微软雅黑" panose="020B0503020204020204" charset="-122"/>
                <a:cs typeface="微软雅黑" panose="020B0503020204020204" charset="-122"/>
              </a:rPr>
              <a:t>N</a:t>
            </a:r>
            <a:r>
              <a:rPr lang="zh-CN" sz="1800" b="0">
                <a:solidFill>
                  <a:srgbClr val="000000"/>
                </a:solidFill>
                <a:latin typeface="微软雅黑" panose="020B0503020204020204" charset="-122"/>
                <a:ea typeface="微软雅黑" panose="020B0503020204020204" charset="-122"/>
                <a:cs typeface="微软雅黑" panose="020B0503020204020204" charset="-122"/>
              </a:rPr>
              <a:t>；S是受力面积（是两物体的接触部分），单位是米</a:t>
            </a:r>
            <a:r>
              <a:rPr lang="en-US" sz="1800" b="0" baseline="30000">
                <a:solidFill>
                  <a:srgbClr val="000000"/>
                </a:solidFill>
                <a:latin typeface="微软雅黑" panose="020B0503020204020204" charset="-122"/>
                <a:ea typeface="微软雅黑" panose="020B0503020204020204" charset="-122"/>
                <a:cs typeface="微软雅黑" panose="020B0503020204020204" charset="-122"/>
              </a:rPr>
              <a:t>2</a:t>
            </a:r>
            <a:r>
              <a:rPr lang="zh-CN" sz="1800" b="0">
                <a:solidFill>
                  <a:srgbClr val="000000"/>
                </a:solidFill>
                <a:latin typeface="微软雅黑" panose="020B0503020204020204" charset="-122"/>
                <a:ea typeface="微软雅黑" panose="020B0503020204020204" charset="-122"/>
                <a:cs typeface="微软雅黑" panose="020B0503020204020204" charset="-122"/>
              </a:rPr>
              <a:t>，符号是</a:t>
            </a:r>
            <a:r>
              <a:rPr lang="en-US" sz="1800" b="0">
                <a:solidFill>
                  <a:srgbClr val="000000"/>
                </a:solidFill>
                <a:latin typeface="微软雅黑" panose="020B0503020204020204" charset="-122"/>
                <a:ea typeface="微软雅黑" panose="020B0503020204020204" charset="-122"/>
                <a:cs typeface="微软雅黑" panose="020B0503020204020204" charset="-122"/>
              </a:rPr>
              <a:t>m</a:t>
            </a:r>
            <a:r>
              <a:rPr lang="en-US" sz="1800" b="0" baseline="30000">
                <a:solidFill>
                  <a:srgbClr val="000000"/>
                </a:solidFill>
                <a:latin typeface="微软雅黑" panose="020B0503020204020204" charset="-122"/>
                <a:ea typeface="微软雅黑" panose="020B0503020204020204" charset="-122"/>
                <a:cs typeface="微软雅黑" panose="020B0503020204020204" charset="-122"/>
              </a:rPr>
              <a:t>2</a:t>
            </a:r>
            <a:r>
              <a:rPr lang="zh-CN" sz="1800" b="0">
                <a:solidFill>
                  <a:srgbClr val="000000"/>
                </a:solidFill>
                <a:latin typeface="微软雅黑" panose="020B0503020204020204" charset="-122"/>
                <a:ea typeface="微软雅黑" panose="020B0503020204020204" charset="-122"/>
                <a:cs typeface="微软雅黑" panose="020B0503020204020204" charset="-122"/>
              </a:rPr>
              <a:t>。</a:t>
            </a:r>
            <a:endParaRPr lang="zh-CN" altLang="en-US" sz="1800">
              <a:latin typeface="微软雅黑" panose="020B0503020204020204" charset="-122"/>
              <a:ea typeface="微软雅黑" panose="020B0503020204020204" charset="-122"/>
              <a:cs typeface="微软雅黑" panose="020B0503020204020204" charset="-122"/>
            </a:endParaRPr>
          </a:p>
        </p:txBody>
      </p:sp>
      <p:sp>
        <p:nvSpPr>
          <p:cNvPr id="9" name="文本框 8"/>
          <p:cNvSpPr txBox="1"/>
          <p:nvPr/>
        </p:nvSpPr>
        <p:spPr>
          <a:xfrm>
            <a:off x="327025" y="3266250"/>
            <a:ext cx="8756650" cy="1757575"/>
          </a:xfrm>
          <a:prstGeom prst="rect">
            <a:avLst/>
          </a:prstGeom>
          <a:noFill/>
          <a:ln w="9525">
            <a:noFill/>
          </a:ln>
        </p:spPr>
        <p:txBody>
          <a:bodyPr wrap="square">
            <a:spAutoFit/>
          </a:bodyPr>
          <a:lstStyle/>
          <a:p>
            <a:pPr marL="0" indent="0" algn="l" eaLnBrk="1" fontAlgn="auto" latinLnBrk="0" hangingPunct="1">
              <a:lnSpc>
                <a:spcPct val="150000"/>
              </a:lnSpc>
            </a:pPr>
            <a:r>
              <a:rPr lang="zh-CN" sz="1800" b="0">
                <a:solidFill>
                  <a:srgbClr val="000000"/>
                </a:solidFill>
                <a:latin typeface="微软雅黑" panose="020B0503020204020204" charset="-122"/>
                <a:ea typeface="微软雅黑" panose="020B0503020204020204" charset="-122"/>
                <a:cs typeface="微软雅黑" panose="020B0503020204020204" charset="-122"/>
              </a:rPr>
              <a:t>3.压强的利用</a:t>
            </a:r>
          </a:p>
          <a:p>
            <a:pPr marL="0" indent="0" algn="l" eaLnBrk="1" fontAlgn="auto" latinLnBrk="0" hangingPunct="1">
              <a:lnSpc>
                <a:spcPct val="150000"/>
              </a:lnSpc>
            </a:pPr>
            <a:r>
              <a:rPr lang="zh-CN" sz="1800" b="0">
                <a:solidFill>
                  <a:srgbClr val="000000"/>
                </a:solidFill>
                <a:latin typeface="微软雅黑" panose="020B0503020204020204" charset="-122"/>
                <a:ea typeface="微软雅黑" panose="020B0503020204020204" charset="-122"/>
                <a:cs typeface="微软雅黑" panose="020B0503020204020204" charset="-122"/>
              </a:rPr>
              <a:t>（</a:t>
            </a:r>
            <a:r>
              <a:rPr lang="en-US" sz="1800" b="0">
                <a:solidFill>
                  <a:srgbClr val="000000"/>
                </a:solidFill>
                <a:latin typeface="微软雅黑" panose="020B0503020204020204" charset="-122"/>
                <a:ea typeface="微软雅黑" panose="020B0503020204020204" charset="-122"/>
                <a:cs typeface="微软雅黑" panose="020B0503020204020204" charset="-122"/>
              </a:rPr>
              <a:t>1</a:t>
            </a:r>
            <a:r>
              <a:rPr lang="zh-CN" sz="1800" b="0">
                <a:solidFill>
                  <a:srgbClr val="000000"/>
                </a:solidFill>
                <a:latin typeface="微软雅黑" panose="020B0503020204020204" charset="-122"/>
                <a:ea typeface="微软雅黑" panose="020B0503020204020204" charset="-122"/>
                <a:cs typeface="微软雅黑" panose="020B0503020204020204" charset="-122"/>
              </a:rPr>
              <a:t>）增大压强：当受力面积不变时，</a:t>
            </a:r>
            <a:r>
              <a:rPr lang="zh-CN" sz="1800" b="0" u="sng">
                <a:solidFill>
                  <a:srgbClr val="FF0000"/>
                </a:solidFill>
                <a:uFill>
                  <a:solidFill>
                    <a:srgbClr val="000000"/>
                  </a:solidFill>
                </a:uFill>
                <a:latin typeface="微软雅黑" panose="020B0503020204020204" charset="-122"/>
                <a:ea typeface="微软雅黑" panose="020B0503020204020204" charset="-122"/>
                <a:cs typeface="微软雅黑" panose="020B0503020204020204" charset="-122"/>
              </a:rPr>
              <a:t>增大</a:t>
            </a:r>
            <a:r>
              <a:rPr lang="zh-CN" sz="1800" b="0">
                <a:solidFill>
                  <a:srgbClr val="000000"/>
                </a:solidFill>
                <a:latin typeface="微软雅黑" panose="020B0503020204020204" charset="-122"/>
                <a:ea typeface="微软雅黑" panose="020B0503020204020204" charset="-122"/>
                <a:cs typeface="微软雅黑" panose="020B0503020204020204" charset="-122"/>
              </a:rPr>
              <a:t>压力；当压力不变时，</a:t>
            </a:r>
            <a:r>
              <a:rPr lang="zh-CN" sz="1800" b="0" u="sng">
                <a:solidFill>
                  <a:srgbClr val="FF0000"/>
                </a:solidFill>
                <a:uFill>
                  <a:solidFill>
                    <a:srgbClr val="000000"/>
                  </a:solidFill>
                </a:uFill>
                <a:latin typeface="微软雅黑" panose="020B0503020204020204" charset="-122"/>
                <a:ea typeface="微软雅黑" panose="020B0503020204020204" charset="-122"/>
                <a:cs typeface="微软雅黑" panose="020B0503020204020204" charset="-122"/>
              </a:rPr>
              <a:t>减小</a:t>
            </a:r>
            <a:r>
              <a:rPr lang="zh-CN" sz="1800" b="0">
                <a:solidFill>
                  <a:srgbClr val="000000"/>
                </a:solidFill>
                <a:latin typeface="微软雅黑" panose="020B0503020204020204" charset="-122"/>
                <a:ea typeface="微软雅黑" panose="020B0503020204020204" charset="-122"/>
                <a:cs typeface="微软雅黑" panose="020B0503020204020204" charset="-122"/>
              </a:rPr>
              <a:t>受力面积；压力增大的同时减小受力面积都可以增大压强。</a:t>
            </a:r>
            <a:r>
              <a:rPr lang="en-US" altLang="zh-CN" sz="1800" b="0">
                <a:solidFill>
                  <a:srgbClr val="000000"/>
                </a:solidFill>
                <a:latin typeface="微软雅黑" panose="020B0503020204020204" charset="-122"/>
                <a:ea typeface="微软雅黑" panose="020B0503020204020204" charset="-122"/>
                <a:cs typeface="微软雅黑" panose="020B0503020204020204" charset="-122"/>
              </a:rPr>
              <a:t>(</a:t>
            </a:r>
            <a:r>
              <a:rPr lang="zh-CN" sz="1800">
                <a:solidFill>
                  <a:srgbClr val="000000"/>
                </a:solidFill>
                <a:latin typeface="微软雅黑" panose="020B0503020204020204" charset="-122"/>
                <a:ea typeface="微软雅黑" panose="020B0503020204020204" charset="-122"/>
                <a:cs typeface="微软雅黑" panose="020B0503020204020204" charset="-122"/>
                <a:sym typeface="+mn-ea"/>
              </a:rPr>
              <a:t>2</a:t>
            </a:r>
            <a:r>
              <a:rPr lang="en-US" altLang="zh-CN" sz="1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sz="1800">
                <a:solidFill>
                  <a:srgbClr val="000000"/>
                </a:solidFill>
                <a:latin typeface="微软雅黑" panose="020B0503020204020204" charset="-122"/>
                <a:ea typeface="微软雅黑" panose="020B0503020204020204" charset="-122"/>
                <a:cs typeface="微软雅黑" panose="020B0503020204020204" charset="-122"/>
                <a:sym typeface="+mn-ea"/>
              </a:rPr>
              <a:t>减小压强：受力面积不变时，</a:t>
            </a:r>
            <a:r>
              <a:rPr lang="zh-CN" sz="1800" u="sng">
                <a:solidFill>
                  <a:srgbClr val="FF0000"/>
                </a:solidFill>
                <a:uFill>
                  <a:solidFill>
                    <a:srgbClr val="000000"/>
                  </a:solidFill>
                </a:uFill>
                <a:latin typeface="微软雅黑" panose="020B0503020204020204" charset="-122"/>
                <a:ea typeface="微软雅黑" panose="020B0503020204020204" charset="-122"/>
                <a:cs typeface="微软雅黑" panose="020B0503020204020204" charset="-122"/>
                <a:sym typeface="+mn-ea"/>
              </a:rPr>
              <a:t>减小</a:t>
            </a:r>
            <a:r>
              <a:rPr lang="zh-CN" sz="1800">
                <a:solidFill>
                  <a:srgbClr val="000000"/>
                </a:solidFill>
                <a:latin typeface="微软雅黑" panose="020B0503020204020204" charset="-122"/>
                <a:ea typeface="微软雅黑" panose="020B0503020204020204" charset="-122"/>
                <a:cs typeface="微软雅黑" panose="020B0503020204020204" charset="-122"/>
                <a:sym typeface="+mn-ea"/>
              </a:rPr>
              <a:t>压力；压力不变时，</a:t>
            </a:r>
            <a:r>
              <a:rPr lang="zh-CN" sz="1800" u="sng">
                <a:solidFill>
                  <a:srgbClr val="FF0000"/>
                </a:solidFill>
                <a:uFill>
                  <a:solidFill>
                    <a:srgbClr val="000000"/>
                  </a:solidFill>
                </a:uFill>
                <a:latin typeface="微软雅黑" panose="020B0503020204020204" charset="-122"/>
                <a:ea typeface="微软雅黑" panose="020B0503020204020204" charset="-122"/>
                <a:cs typeface="微软雅黑" panose="020B0503020204020204" charset="-122"/>
                <a:sym typeface="+mn-ea"/>
              </a:rPr>
              <a:t>增大</a:t>
            </a:r>
            <a:r>
              <a:rPr lang="zh-CN" sz="1800">
                <a:solidFill>
                  <a:srgbClr val="000000"/>
                </a:solidFill>
                <a:latin typeface="微软雅黑" panose="020B0503020204020204" charset="-122"/>
                <a:ea typeface="微软雅黑" panose="020B0503020204020204" charset="-122"/>
                <a:cs typeface="微软雅黑" panose="020B0503020204020204" charset="-122"/>
                <a:sym typeface="+mn-ea"/>
              </a:rPr>
              <a:t>受力面积；压力减小的同时增大受力面积都可以减小压强。</a:t>
            </a:r>
            <a:endParaRPr lang="zh-CN" altLang="en-US" sz="1800">
              <a:latin typeface="微软雅黑" panose="020B0503020204020204" charset="-122"/>
              <a:ea typeface="微软雅黑" panose="020B0503020204020204" charset="-122"/>
              <a:cs typeface="微软雅黑" panose="020B0503020204020204" charset="-122"/>
            </a:endParaRPr>
          </a:p>
        </p:txBody>
      </p:sp>
      <p:pic>
        <p:nvPicPr>
          <p:cNvPr id="10" name="图片 -2147482581" descr="图片1"/>
          <p:cNvPicPr>
            <a:picLocks noChangeAspect="1"/>
          </p:cNvPicPr>
          <p:nvPr/>
        </p:nvPicPr>
        <p:blipFill>
          <a:blip r:embed="rId5"/>
          <a:stretch>
            <a:fillRect/>
          </a:stretch>
        </p:blipFill>
        <p:spPr>
          <a:xfrm>
            <a:off x="1058545" y="105671"/>
            <a:ext cx="1234440" cy="730148"/>
          </a:xfrm>
          <a:prstGeom prst="rect">
            <a:avLst/>
          </a:prstGeom>
          <a:noFill/>
          <a:ln w="9525">
            <a:noFill/>
          </a:ln>
        </p:spPr>
      </p:pic>
    </p:spTree>
    <p:extLst>
      <p:ext uri="{BB962C8B-B14F-4D97-AF65-F5344CB8AC3E}">
        <p14:creationId xmlns:p14="http://schemas.microsoft.com/office/powerpoint/2010/main" val="30606977"/>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4">
                                            <p:txEl>
                                              <p:pRg st="0" end="0"/>
                                            </p:txEl>
                                          </p:spTgt>
                                        </p:tgtEl>
                                        <p:attrNameLst>
                                          <p:attrName>style.visibility</p:attrName>
                                        </p:attrNameLst>
                                      </p:cBhvr>
                                      <p:to>
                                        <p:strVal val="visible"/>
                                      </p:to>
                                    </p:set>
                                    <p:animEffect transition="in" filter="checkerboard(across)">
                                      <p:cBhvr>
                                        <p:cTn id="7" dur="1000"/>
                                        <p:tgtEl>
                                          <p:spTgt spid="4">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5" presetClass="entr" presetSubtype="10" fill="hold" nodeType="clickEffect">
                                  <p:stCondLst>
                                    <p:cond delay="0"/>
                                  </p:stCondLst>
                                  <p:childTnLst>
                                    <p:set>
                                      <p:cBhvr>
                                        <p:cTn id="12" dur="1000" fill="hold">
                                          <p:stCondLst>
                                            <p:cond delay="0"/>
                                          </p:stCondLst>
                                        </p:cTn>
                                        <p:tgtEl>
                                          <p:spTgt spid="4">
                                            <p:txEl>
                                              <p:pRg st="1" end="1"/>
                                            </p:txEl>
                                          </p:spTgt>
                                        </p:tgtEl>
                                        <p:attrNameLst>
                                          <p:attrName>style.visibility</p:attrName>
                                        </p:attrNameLst>
                                      </p:cBhvr>
                                      <p:to>
                                        <p:strVal val="visible"/>
                                      </p:to>
                                    </p:set>
                                    <p:animEffect transition="in" filter="checkerboard(across)">
                                      <p:cBhvr>
                                        <p:cTn id="13" dur="1000"/>
                                        <p:tgtEl>
                                          <p:spTgt spid="4">
                                            <p:txEl>
                                              <p:pRg st="1" end="1"/>
                                            </p:txEl>
                                          </p:spTgt>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5" presetClass="entr" presetSubtype="10" fill="hold" nodeType="clickEffect">
                                  <p:stCondLst>
                                    <p:cond delay="0"/>
                                  </p:stCondLst>
                                  <p:childTnLst>
                                    <p:set>
                                      <p:cBhvr>
                                        <p:cTn id="18" dur="1000" fill="hold">
                                          <p:stCondLst>
                                            <p:cond delay="0"/>
                                          </p:stCondLst>
                                        </p:cTn>
                                        <p:tgtEl>
                                          <p:spTgt spid="7">
                                            <p:txEl>
                                              <p:pRg st="0" end="0"/>
                                            </p:txEl>
                                          </p:spTgt>
                                        </p:tgtEl>
                                        <p:attrNameLst>
                                          <p:attrName>style.visibility</p:attrName>
                                        </p:attrNameLst>
                                      </p:cBhvr>
                                      <p:to>
                                        <p:strVal val="visible"/>
                                      </p:to>
                                    </p:set>
                                    <p:animEffect transition="in" filter="checkerboard(across)">
                                      <p:cBhvr>
                                        <p:cTn id="19" dur="1000"/>
                                        <p:tgtEl>
                                          <p:spTgt spid="7">
                                            <p:txEl>
                                              <p:pRg st="0" end="0"/>
                                            </p:txEl>
                                          </p:spTgt>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5" presetClass="entr" presetSubtype="10" fill="hold" nodeType="clickEffect">
                                  <p:stCondLst>
                                    <p:cond delay="0"/>
                                  </p:stCondLst>
                                  <p:childTnLst>
                                    <p:set>
                                      <p:cBhvr>
                                        <p:cTn id="24" dur="1000" fill="hold">
                                          <p:stCondLst>
                                            <p:cond delay="0"/>
                                          </p:stCondLst>
                                        </p:cTn>
                                        <p:tgtEl>
                                          <p:spTgt spid="3"/>
                                        </p:tgtEl>
                                        <p:attrNameLst>
                                          <p:attrName>style.visibility</p:attrName>
                                        </p:attrNameLst>
                                      </p:cBhvr>
                                      <p:to>
                                        <p:strVal val="visible"/>
                                      </p:to>
                                    </p:set>
                                    <p:animEffect transition="in" filter="checkerboard(across)">
                                      <p:cBhvr>
                                        <p:cTn id="25" dur="1000"/>
                                        <p:tgtEl>
                                          <p:spTgt spid="3"/>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5" presetClass="entr" presetSubtype="10" fill="hold" nodeType="clickEffect">
                                  <p:stCondLst>
                                    <p:cond delay="0"/>
                                  </p:stCondLst>
                                  <p:childTnLst>
                                    <p:set>
                                      <p:cBhvr>
                                        <p:cTn id="30" dur="1000" fill="hold">
                                          <p:stCondLst>
                                            <p:cond delay="0"/>
                                          </p:stCondLst>
                                        </p:cTn>
                                        <p:tgtEl>
                                          <p:spTgt spid="7">
                                            <p:txEl>
                                              <p:pRg st="1" end="1"/>
                                            </p:txEl>
                                          </p:spTgt>
                                        </p:tgtEl>
                                        <p:attrNameLst>
                                          <p:attrName>style.visibility</p:attrName>
                                        </p:attrNameLst>
                                      </p:cBhvr>
                                      <p:to>
                                        <p:strVal val="visible"/>
                                      </p:to>
                                    </p:set>
                                    <p:animEffect transition="in" filter="checkerboard(across)">
                                      <p:cBhvr>
                                        <p:cTn id="31" dur="1000"/>
                                        <p:tgtEl>
                                          <p:spTgt spid="7">
                                            <p:txEl>
                                              <p:pRg st="1" end="1"/>
                                            </p:txEl>
                                          </p:spTgt>
                                        </p:tgtEl>
                                      </p:cBhvr>
                                    </p:animEffect>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5" presetClass="entr" presetSubtype="10" fill="hold" nodeType="clickEffect">
                                  <p:stCondLst>
                                    <p:cond delay="0"/>
                                  </p:stCondLst>
                                  <p:childTnLst>
                                    <p:set>
                                      <p:cBhvr>
                                        <p:cTn id="36" dur="1000" fill="hold">
                                          <p:stCondLst>
                                            <p:cond delay="0"/>
                                          </p:stCondLst>
                                        </p:cTn>
                                        <p:tgtEl>
                                          <p:spTgt spid="9">
                                            <p:txEl>
                                              <p:pRg st="0" end="0"/>
                                            </p:txEl>
                                          </p:spTgt>
                                        </p:tgtEl>
                                        <p:attrNameLst>
                                          <p:attrName>style.visibility</p:attrName>
                                        </p:attrNameLst>
                                      </p:cBhvr>
                                      <p:to>
                                        <p:strVal val="visible"/>
                                      </p:to>
                                    </p:set>
                                    <p:animEffect transition="in" filter="checkerboard(across)">
                                      <p:cBhvr>
                                        <p:cTn id="37" dur="1000"/>
                                        <p:tgtEl>
                                          <p:spTgt spid="9">
                                            <p:txEl>
                                              <p:pRg st="0" end="0"/>
                                            </p:txEl>
                                          </p:spTgt>
                                        </p:tgtEl>
                                      </p:cBhvr>
                                    </p:animEffect>
                                  </p:childTnLst>
                                </p:cTn>
                              </p:par>
                            </p:childTnLst>
                          </p:cTn>
                        </p:par>
                      </p:childTnLst>
                    </p:cTn>
                  </p:par>
                  <p:par>
                    <p:cTn id="38" fill="hold" nodeType="clickPar">
                      <p:stCondLst>
                        <p:cond delay="indefinite"/>
                      </p:stCondLst>
                      <p:childTnLst>
                        <p:par>
                          <p:cTn id="39" fill="hold" nodeType="withGroup">
                            <p:stCondLst>
                              <p:cond delay="indefinite"/>
                            </p:stCondLst>
                          </p:cTn>
                        </p:par>
                        <p:par>
                          <p:cTn id="40" fill="hold" nodeType="afterGroup">
                            <p:stCondLst>
                              <p:cond delay="0"/>
                            </p:stCondLst>
                            <p:childTnLst>
                              <p:par>
                                <p:cTn id="41" presetID="5" presetClass="entr" presetSubtype="10" fill="hold" nodeType="clickEffect">
                                  <p:stCondLst>
                                    <p:cond delay="0"/>
                                  </p:stCondLst>
                                  <p:childTnLst>
                                    <p:set>
                                      <p:cBhvr>
                                        <p:cTn id="42" dur="1000" fill="hold">
                                          <p:stCondLst>
                                            <p:cond delay="0"/>
                                          </p:stCondLst>
                                        </p:cTn>
                                        <p:tgtEl>
                                          <p:spTgt spid="9">
                                            <p:txEl>
                                              <p:pRg st="1" end="1"/>
                                            </p:txEl>
                                          </p:spTgt>
                                        </p:tgtEl>
                                        <p:attrNameLst>
                                          <p:attrName>style.visibility</p:attrName>
                                        </p:attrNameLst>
                                      </p:cBhvr>
                                      <p:to>
                                        <p:strVal val="visible"/>
                                      </p:to>
                                    </p:set>
                                    <p:animEffect transition="in" filter="checkerboard(across)">
                                      <p:cBhvr>
                                        <p:cTn id="43" dur="1000"/>
                                        <p:tgtEl>
                                          <p:spTgt spid="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6222"/>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2</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2676526" y="450056"/>
            <a:ext cx="3208655" cy="369212"/>
          </a:xfrm>
          <a:prstGeom prst="rect">
            <a:avLst/>
          </a:prstGeom>
          <a:noFill/>
          <a:ln w="9525">
            <a:noFill/>
          </a:ln>
        </p:spPr>
        <p:txBody>
          <a:bodyPr wrap="square">
            <a:spAutoFit/>
          </a:bodyPr>
          <a:lstStyle/>
          <a:p>
            <a:pPr marL="0" indent="0" algn="l" eaLnBrk="1" fontAlgn="auto" latinLnBrk="0" hangingPunct="1"/>
            <a:r>
              <a:rPr lang="zh-CN" sz="1800" b="1">
                <a:solidFill>
                  <a:srgbClr val="0000FF"/>
                </a:solidFill>
                <a:latin typeface="微软雅黑" panose="020B0503020204020204" charset="-122"/>
                <a:ea typeface="微软雅黑" panose="020B0503020204020204" charset="-122"/>
              </a:rPr>
              <a:t>考点四、流体压强与流速关系</a:t>
            </a:r>
            <a:endParaRPr lang="zh-CN" altLang="en-US" sz="1800" b="1">
              <a:solidFill>
                <a:srgbClr val="0000FF"/>
              </a:solidFill>
              <a:latin typeface="微软雅黑" panose="020B0503020204020204" charset="-122"/>
              <a:ea typeface="微软雅黑" panose="020B0503020204020204" charset="-122"/>
            </a:endParaRPr>
          </a:p>
        </p:txBody>
      </p:sp>
      <p:sp>
        <p:nvSpPr>
          <p:cNvPr id="7" name="文本框 6"/>
          <p:cNvSpPr txBox="1"/>
          <p:nvPr/>
        </p:nvSpPr>
        <p:spPr>
          <a:xfrm>
            <a:off x="327025" y="928122"/>
            <a:ext cx="8713470" cy="924302"/>
          </a:xfrm>
          <a:prstGeom prst="rect">
            <a:avLst/>
          </a:prstGeom>
          <a:noFill/>
          <a:ln w="9525">
            <a:noFill/>
          </a:ln>
        </p:spPr>
        <p:txBody>
          <a:bodyPr wrap="square">
            <a:spAutoFit/>
          </a:bodyPr>
          <a:lstStyle/>
          <a:p>
            <a:pPr marL="0" indent="0" algn="l" eaLnBrk="1" fontAlgn="auto" latinLnBrk="0" hangingPunct="1">
              <a:lnSpc>
                <a:spcPct val="150000"/>
              </a:lnSpc>
            </a:pPr>
            <a:r>
              <a:rPr sz="1800" b="0">
                <a:solidFill>
                  <a:srgbClr val="FF0000"/>
                </a:solidFill>
                <a:latin typeface="微软雅黑" panose="020B0503020204020204" charset="-122"/>
                <a:ea typeface="微软雅黑" panose="020B0503020204020204" charset="-122"/>
                <a:cs typeface="微软雅黑" panose="020B0503020204020204" charset="-122"/>
              </a:rPr>
              <a:t>【解析】轿车的形状为上凸下平，在平直公路上高速行驶时，轿车上方空气流速大、压强小，下方空气流速小、压强大。故选B。</a:t>
            </a:r>
          </a:p>
        </p:txBody>
      </p:sp>
      <p:pic>
        <p:nvPicPr>
          <p:cNvPr id="3" name="图片 -2147482561" descr="图片2"/>
          <p:cNvPicPr>
            <a:picLocks noChangeAspect="1"/>
          </p:cNvPicPr>
          <p:nvPr/>
        </p:nvPicPr>
        <p:blipFill>
          <a:blip r:embed="rId2"/>
          <a:stretch>
            <a:fillRect/>
          </a:stretch>
        </p:blipFill>
        <p:spPr>
          <a:xfrm>
            <a:off x="1065531" y="73842"/>
            <a:ext cx="1285875" cy="760067"/>
          </a:xfrm>
          <a:prstGeom prst="rect">
            <a:avLst/>
          </a:prstGeom>
          <a:noFill/>
          <a:ln w="9525">
            <a:noFill/>
          </a:ln>
        </p:spPr>
      </p:pic>
    </p:spTree>
    <p:extLst>
      <p:ext uri="{BB962C8B-B14F-4D97-AF65-F5344CB8AC3E}">
        <p14:creationId xmlns:p14="http://schemas.microsoft.com/office/powerpoint/2010/main" val="3599020704"/>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7">
                                            <p:txEl>
                                              <p:pRg st="0" end="0"/>
                                            </p:txEl>
                                          </p:spTgt>
                                        </p:tgtEl>
                                        <p:attrNameLst>
                                          <p:attrName>style.visibility</p:attrName>
                                        </p:attrNameLst>
                                      </p:cBhvr>
                                      <p:to>
                                        <p:strVal val="visible"/>
                                      </p:to>
                                    </p:set>
                                    <p:animEffect transition="in" filter="checkerboard(across)">
                                      <p:cBhvr>
                                        <p:cTn id="7" dur="10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6222"/>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2</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2676525" y="450056"/>
            <a:ext cx="2242820" cy="369212"/>
          </a:xfrm>
          <a:prstGeom prst="rect">
            <a:avLst/>
          </a:prstGeom>
          <a:noFill/>
          <a:ln w="9525">
            <a:noFill/>
          </a:ln>
        </p:spPr>
        <p:txBody>
          <a:bodyPr wrap="square">
            <a:spAutoFit/>
          </a:bodyPr>
          <a:lstStyle/>
          <a:p>
            <a:pPr marL="0" indent="0" algn="l" eaLnBrk="1" fontAlgn="auto" latinLnBrk="0" hangingPunct="1"/>
            <a:r>
              <a:rPr lang="zh-CN" sz="1800" b="1">
                <a:solidFill>
                  <a:srgbClr val="0000FF"/>
                </a:solidFill>
                <a:latin typeface="微软雅黑" panose="020B0503020204020204" charset="-122"/>
                <a:ea typeface="微软雅黑" panose="020B0503020204020204" charset="-122"/>
              </a:rPr>
              <a:t>五、单元考点分类</a:t>
            </a:r>
            <a:endParaRPr lang="zh-CN" altLang="en-US" sz="1800" b="1">
              <a:solidFill>
                <a:srgbClr val="0000FF"/>
              </a:solidFill>
              <a:latin typeface="微软雅黑" panose="020B0503020204020204" charset="-122"/>
              <a:ea typeface="微软雅黑" panose="020B0503020204020204" charset="-122"/>
            </a:endParaRPr>
          </a:p>
        </p:txBody>
      </p:sp>
      <p:sp>
        <p:nvSpPr>
          <p:cNvPr id="9" name="文本框 8"/>
          <p:cNvSpPr txBox="1"/>
          <p:nvPr/>
        </p:nvSpPr>
        <p:spPr>
          <a:xfrm>
            <a:off x="3009901" y="928122"/>
            <a:ext cx="2324735" cy="338020"/>
          </a:xfrm>
          <a:prstGeom prst="rect">
            <a:avLst/>
          </a:prstGeom>
          <a:noFill/>
          <a:ln w="9525">
            <a:noFill/>
          </a:ln>
        </p:spPr>
        <p:txBody>
          <a:bodyPr wrap="square">
            <a:spAutoFit/>
          </a:bodyPr>
          <a:lstStyle/>
          <a:p>
            <a:pPr marL="0" indent="0" algn="l"/>
            <a:r>
              <a:rPr lang="zh-CN" sz="1600" b="1">
                <a:latin typeface="微软雅黑" panose="020B0503020204020204" charset="-122"/>
                <a:ea typeface="微软雅黑" panose="020B0503020204020204" charset="-122"/>
              </a:rPr>
              <a:t>本单元考点分类见下表</a:t>
            </a:r>
            <a:endParaRPr lang="zh-CN" altLang="en-US" sz="1600" b="1">
              <a:latin typeface="微软雅黑" panose="020B0503020204020204" charset="-122"/>
              <a:ea typeface="微软雅黑" panose="020B0503020204020204" charset="-122"/>
            </a:endParaRPr>
          </a:p>
        </p:txBody>
      </p:sp>
      <p:pic>
        <p:nvPicPr>
          <p:cNvPr id="7" name="图片 -2147482561" descr="图片2"/>
          <p:cNvPicPr>
            <a:picLocks noChangeAspect="1"/>
          </p:cNvPicPr>
          <p:nvPr/>
        </p:nvPicPr>
        <p:blipFill>
          <a:blip r:embed="rId2"/>
          <a:stretch>
            <a:fillRect/>
          </a:stretch>
        </p:blipFill>
        <p:spPr>
          <a:xfrm>
            <a:off x="1065531" y="73842"/>
            <a:ext cx="1285875" cy="760067"/>
          </a:xfrm>
          <a:prstGeom prst="rect">
            <a:avLst/>
          </a:prstGeom>
          <a:noFill/>
          <a:ln w="9525">
            <a:noFill/>
          </a:ln>
        </p:spPr>
      </p:pic>
      <p:graphicFrame>
        <p:nvGraphicFramePr>
          <p:cNvPr id="2" name="表格 1"/>
          <p:cNvGraphicFramePr>
            <a:graphicFrameLocks noGrp="1"/>
          </p:cNvGraphicFramePr>
          <p:nvPr/>
        </p:nvGraphicFramePr>
        <p:xfrm>
          <a:off x="327026" y="1369266"/>
          <a:ext cx="8622665" cy="3475682"/>
        </p:xfrm>
        <a:graphic>
          <a:graphicData uri="http://schemas.openxmlformats.org/drawingml/2006/table">
            <a:tbl>
              <a:tblPr firstRow="1" bandRow="1">
                <a:tableStyleId>{5940675A-B579-460E-94D1-54222C63F5DA}</a:tableStyleId>
              </a:tblPr>
              <a:tblGrid>
                <a:gridCol w="1100455"/>
                <a:gridCol w="1900555"/>
                <a:gridCol w="5621655"/>
              </a:tblGrid>
              <a:tr h="248263">
                <a:tc>
                  <a:txBody>
                    <a:bodyPr/>
                    <a:lstStyle/>
                    <a:p>
                      <a:pPr marL="0" indent="0" algn="ctr">
                        <a:buNone/>
                      </a:pPr>
                      <a:r>
                        <a:rPr lang="en-US" sz="1400" b="0">
                          <a:solidFill>
                            <a:srgbClr val="C00000"/>
                          </a:solidFill>
                          <a:latin typeface="微软雅黑" panose="020B0503020204020204" charset="-122"/>
                          <a:ea typeface="微软雅黑" panose="020B0503020204020204" charset="-122"/>
                          <a:cs typeface="宋体" panose="02010600030101010101" pitchFamily="2" charset="-122"/>
                        </a:rPr>
                        <a:t>考点分类</a:t>
                      </a:r>
                      <a:endParaRPr lang="en-US" altLang="en-US" sz="14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sz="1400" b="0">
                          <a:solidFill>
                            <a:srgbClr val="C00000"/>
                          </a:solidFill>
                          <a:latin typeface="微软雅黑" panose="020B0503020204020204" charset="-122"/>
                          <a:ea typeface="微软雅黑" panose="020B0503020204020204" charset="-122"/>
                          <a:cs typeface="宋体" panose="02010600030101010101" pitchFamily="2" charset="-122"/>
                        </a:rPr>
                        <a:t>考点内容</a:t>
                      </a:r>
                      <a:endParaRPr lang="en-US" altLang="en-US" sz="14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sz="1400" b="0">
                          <a:solidFill>
                            <a:srgbClr val="C00000"/>
                          </a:solidFill>
                          <a:latin typeface="微软雅黑" panose="020B0503020204020204" charset="-122"/>
                          <a:ea typeface="微软雅黑" panose="020B0503020204020204" charset="-122"/>
                          <a:cs typeface="宋体" panose="02010600030101010101" pitchFamily="2" charset="-122"/>
                        </a:rPr>
                        <a:t>考点分析与常见题型</a:t>
                      </a:r>
                      <a:endParaRPr lang="en-US" altLang="en-US" sz="14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8263">
                <a:tc rowSpan="8">
                  <a:txBody>
                    <a:bodyPr/>
                    <a:lstStyle/>
                    <a:p>
                      <a:pPr marL="0" indent="0" algn="ctr">
                        <a:buNone/>
                      </a:pPr>
                      <a:r>
                        <a:rPr lang="en-US" sz="1400" b="0">
                          <a:solidFill>
                            <a:srgbClr val="C00000"/>
                          </a:solidFill>
                          <a:latin typeface="微软雅黑" panose="020B0503020204020204" charset="-122"/>
                          <a:ea typeface="微软雅黑" panose="020B0503020204020204" charset="-122"/>
                          <a:cs typeface="宋体" panose="02010600030101010101" pitchFamily="2" charset="-122"/>
                        </a:rPr>
                        <a:t>常考热点</a:t>
                      </a:r>
                      <a:endParaRPr lang="en-US" altLang="en-US" sz="14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sz="1400" b="0">
                          <a:solidFill>
                            <a:srgbClr val="C00000"/>
                          </a:solidFill>
                          <a:latin typeface="微软雅黑" panose="020B0503020204020204" charset="-122"/>
                          <a:ea typeface="微软雅黑" panose="020B0503020204020204" charset="-122"/>
                          <a:cs typeface="宋体" panose="02010600030101010101" pitchFamily="2" charset="-122"/>
                        </a:rPr>
                        <a:t>压强的应用</a:t>
                      </a:r>
                      <a:endParaRPr lang="en-US" altLang="en-US" sz="14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sz="1400" b="0">
                          <a:solidFill>
                            <a:srgbClr val="C00000"/>
                          </a:solidFill>
                          <a:latin typeface="微软雅黑" panose="020B0503020204020204" charset="-122"/>
                          <a:ea typeface="微软雅黑" panose="020B0503020204020204" charset="-122"/>
                          <a:cs typeface="宋体" panose="02010600030101010101" pitchFamily="2" charset="-122"/>
                        </a:rPr>
                        <a:t>利用生活实例考查学生对压强概念的理解程度，选择题和填空题</a:t>
                      </a:r>
                      <a:endParaRPr lang="en-US" altLang="en-US" sz="14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8263">
                <a:tc vMerge="1">
                  <a:txBody>
                    <a:bodyPr/>
                    <a:lstStyle/>
                    <a:p>
                      <a:endParaRPr/>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marL="0" indent="0" algn="ctr">
                        <a:buNone/>
                      </a:pPr>
                      <a:r>
                        <a:rPr lang="en-US" sz="1400" b="0">
                          <a:solidFill>
                            <a:srgbClr val="C00000"/>
                          </a:solidFill>
                          <a:latin typeface="微软雅黑" panose="020B0503020204020204" charset="-122"/>
                          <a:ea typeface="微软雅黑" panose="020B0503020204020204" charset="-122"/>
                          <a:cs typeface="宋体" panose="02010600030101010101" pitchFamily="2" charset="-122"/>
                        </a:rPr>
                        <a:t>液体压强大小分析</a:t>
                      </a:r>
                      <a:endParaRPr lang="en-US" altLang="en-US" sz="14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sz="1400" b="0">
                          <a:solidFill>
                            <a:srgbClr val="C00000"/>
                          </a:solidFill>
                          <a:latin typeface="微软雅黑" panose="020B0503020204020204" charset="-122"/>
                          <a:ea typeface="微软雅黑" panose="020B0503020204020204" charset="-122"/>
                          <a:cs typeface="宋体" panose="02010600030101010101" pitchFamily="2" charset="-122"/>
                        </a:rPr>
                        <a:t>影响液体压强大小的因素，基本概念题，题型选择题和填空题</a:t>
                      </a:r>
                      <a:endParaRPr lang="en-US" altLang="en-US" sz="14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8263">
                <a:tc vMerge="1">
                  <a:txBody>
                    <a:bodyPr/>
                    <a:lstStyle/>
                    <a:p>
                      <a:endParaRPr/>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marL="0" indent="0" algn="ctr">
                        <a:buNone/>
                      </a:pPr>
                      <a:r>
                        <a:rPr lang="en-US" sz="1400" b="0">
                          <a:solidFill>
                            <a:srgbClr val="C00000"/>
                          </a:solidFill>
                          <a:latin typeface="微软雅黑" panose="020B0503020204020204" charset="-122"/>
                          <a:ea typeface="微软雅黑" panose="020B0503020204020204" charset="-122"/>
                          <a:cs typeface="宋体" panose="02010600030101010101" pitchFamily="2" charset="-122"/>
                        </a:rPr>
                        <a:t>液体压强计算</a:t>
                      </a:r>
                      <a:endParaRPr lang="en-US" altLang="en-US" sz="14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sz="1400" b="0">
                          <a:solidFill>
                            <a:srgbClr val="C00000"/>
                          </a:solidFill>
                          <a:latin typeface="微软雅黑" panose="020B0503020204020204" charset="-122"/>
                          <a:ea typeface="微软雅黑" panose="020B0503020204020204" charset="-122"/>
                          <a:cs typeface="宋体" panose="02010600030101010101" pitchFamily="2" charset="-122"/>
                        </a:rPr>
                        <a:t>通过简单计算考查学生对液体压强的掌握程度，选择题和填空题</a:t>
                      </a:r>
                      <a:endParaRPr lang="en-US" altLang="en-US" sz="14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8263">
                <a:tc vMerge="1">
                  <a:txBody>
                    <a:bodyPr/>
                    <a:lstStyle/>
                    <a:p>
                      <a:endParaRPr/>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marL="0" indent="0" algn="ctr">
                        <a:buNone/>
                      </a:pPr>
                      <a:r>
                        <a:rPr lang="en-US" sz="1400" b="0">
                          <a:solidFill>
                            <a:srgbClr val="C00000"/>
                          </a:solidFill>
                          <a:latin typeface="微软雅黑" panose="020B0503020204020204" charset="-122"/>
                          <a:ea typeface="微软雅黑" panose="020B0503020204020204" charset="-122"/>
                          <a:cs typeface="宋体" panose="02010600030101010101" pitchFamily="2" charset="-122"/>
                        </a:rPr>
                        <a:t>液体压强应用计算</a:t>
                      </a:r>
                      <a:endParaRPr lang="en-US" altLang="en-US" sz="14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sz="1400" b="0">
                          <a:solidFill>
                            <a:srgbClr val="C00000"/>
                          </a:solidFill>
                          <a:latin typeface="微软雅黑" panose="020B0503020204020204" charset="-122"/>
                          <a:ea typeface="微软雅黑" panose="020B0503020204020204" charset="-122"/>
                          <a:cs typeface="宋体" panose="02010600030101010101" pitchFamily="2" charset="-122"/>
                        </a:rPr>
                        <a:t>主要考查液体压强的理解以及计算能力，压轴题较多</a:t>
                      </a:r>
                      <a:endParaRPr lang="en-US" altLang="en-US" sz="14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8263">
                <a:tc vMerge="1">
                  <a:txBody>
                    <a:bodyPr/>
                    <a:lstStyle/>
                    <a:p>
                      <a:endParaRPr/>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marL="0" indent="0" algn="ctr">
                        <a:buNone/>
                      </a:pPr>
                      <a:r>
                        <a:rPr lang="en-US" sz="1400" b="0">
                          <a:solidFill>
                            <a:srgbClr val="C00000"/>
                          </a:solidFill>
                          <a:latin typeface="微软雅黑" panose="020B0503020204020204" charset="-122"/>
                          <a:ea typeface="微软雅黑" panose="020B0503020204020204" charset="-122"/>
                          <a:cs typeface="宋体" panose="02010600030101010101" pitchFamily="2" charset="-122"/>
                        </a:rPr>
                        <a:t>大气压强的概念</a:t>
                      </a:r>
                      <a:endParaRPr lang="en-US" altLang="en-US" sz="14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sz="1400" b="0">
                          <a:solidFill>
                            <a:srgbClr val="C00000"/>
                          </a:solidFill>
                          <a:latin typeface="微软雅黑" panose="020B0503020204020204" charset="-122"/>
                          <a:ea typeface="微软雅黑" panose="020B0503020204020204" charset="-122"/>
                          <a:cs typeface="宋体" panose="02010600030101010101" pitchFamily="2" charset="-122"/>
                        </a:rPr>
                        <a:t>考查对大气压强的理解程度，题型选择题和填空题</a:t>
                      </a:r>
                      <a:endParaRPr lang="en-US" altLang="en-US" sz="14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8263">
                <a:tc vMerge="1">
                  <a:txBody>
                    <a:bodyPr/>
                    <a:lstStyle/>
                    <a:p>
                      <a:endParaRPr/>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marL="0" indent="0" algn="ctr">
                        <a:buNone/>
                      </a:pPr>
                      <a:r>
                        <a:rPr lang="en-US" sz="1400" b="0">
                          <a:solidFill>
                            <a:srgbClr val="C00000"/>
                          </a:solidFill>
                          <a:latin typeface="微软雅黑" panose="020B0503020204020204" charset="-122"/>
                          <a:ea typeface="微软雅黑" panose="020B0503020204020204" charset="-122"/>
                          <a:cs typeface="宋体" panose="02010600030101010101" pitchFamily="2" charset="-122"/>
                        </a:rPr>
                        <a:t>大气压强的利用</a:t>
                      </a:r>
                      <a:endParaRPr lang="en-US" altLang="en-US" sz="14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sz="1400" b="0">
                          <a:solidFill>
                            <a:srgbClr val="C00000"/>
                          </a:solidFill>
                          <a:latin typeface="微软雅黑" panose="020B0503020204020204" charset="-122"/>
                          <a:ea typeface="微软雅黑" panose="020B0503020204020204" charset="-122"/>
                          <a:cs typeface="宋体" panose="02010600030101010101" pitchFamily="2" charset="-122"/>
                        </a:rPr>
                        <a:t>通过生活实例考查学生对大气压强的理解，选择题和填空题</a:t>
                      </a:r>
                      <a:endParaRPr lang="en-US" altLang="en-US" sz="14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8263">
                <a:tc vMerge="1">
                  <a:txBody>
                    <a:bodyPr/>
                    <a:lstStyle/>
                    <a:p>
                      <a:endParaRPr/>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marL="0" indent="0" algn="ctr">
                        <a:buNone/>
                      </a:pPr>
                      <a:r>
                        <a:rPr lang="en-US" sz="1400" b="0">
                          <a:solidFill>
                            <a:srgbClr val="C00000"/>
                          </a:solidFill>
                          <a:latin typeface="微软雅黑" panose="020B0503020204020204" charset="-122"/>
                          <a:ea typeface="微软雅黑" panose="020B0503020204020204" charset="-122"/>
                          <a:cs typeface="宋体" panose="02010600030101010101" pitchFamily="2" charset="-122"/>
                        </a:rPr>
                        <a:t>流体压强的特点</a:t>
                      </a:r>
                      <a:endParaRPr lang="en-US" altLang="en-US" sz="14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sz="1400" b="0">
                          <a:solidFill>
                            <a:srgbClr val="C00000"/>
                          </a:solidFill>
                          <a:latin typeface="微软雅黑" panose="020B0503020204020204" charset="-122"/>
                          <a:ea typeface="微软雅黑" panose="020B0503020204020204" charset="-122"/>
                          <a:cs typeface="宋体" panose="02010600030101010101" pitchFamily="2" charset="-122"/>
                        </a:rPr>
                        <a:t>通过选择题或填空题考查学生对流体压强特点的掌握程度</a:t>
                      </a:r>
                      <a:endParaRPr lang="en-US" altLang="en-US" sz="14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8263">
                <a:tc vMerge="1">
                  <a:txBody>
                    <a:bodyPr/>
                    <a:lstStyle/>
                    <a:p>
                      <a:endParaRPr/>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lstStyle/>
                    <a:p>
                      <a:pPr marL="0" indent="0" algn="ctr">
                        <a:buNone/>
                      </a:pPr>
                      <a:r>
                        <a:rPr lang="en-US" sz="1400" b="0">
                          <a:solidFill>
                            <a:srgbClr val="C00000"/>
                          </a:solidFill>
                          <a:latin typeface="微软雅黑" panose="020B0503020204020204" charset="-122"/>
                          <a:ea typeface="微软雅黑" panose="020B0503020204020204" charset="-122"/>
                          <a:cs typeface="宋体" panose="02010600030101010101" pitchFamily="2" charset="-122"/>
                        </a:rPr>
                        <a:t>流体压强的应用</a:t>
                      </a:r>
                      <a:endParaRPr lang="en-US" altLang="en-US" sz="14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sz="1400" b="0">
                          <a:solidFill>
                            <a:srgbClr val="C00000"/>
                          </a:solidFill>
                          <a:latin typeface="微软雅黑" panose="020B0503020204020204" charset="-122"/>
                          <a:ea typeface="微软雅黑" panose="020B0503020204020204" charset="-122"/>
                          <a:cs typeface="宋体" panose="02010600030101010101" pitchFamily="2" charset="-122"/>
                        </a:rPr>
                        <a:t>通过生活实例考查学生流体压强的理解和应用能力，选择题居多</a:t>
                      </a:r>
                      <a:endParaRPr lang="en-US" altLang="en-US" sz="14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8263">
                <a:tc rowSpan="3">
                  <a:txBody>
                    <a:bodyPr/>
                    <a:lstStyle/>
                    <a:p>
                      <a:pPr marL="0" indent="0" algn="ctr">
                        <a:buNone/>
                      </a:pPr>
                      <a:r>
                        <a:rPr lang="en-US" sz="1400" b="0">
                          <a:solidFill>
                            <a:srgbClr val="C00000"/>
                          </a:solidFill>
                          <a:latin typeface="微软雅黑" panose="020B0503020204020204" charset="-122"/>
                          <a:ea typeface="微软雅黑" panose="020B0503020204020204" charset="-122"/>
                          <a:cs typeface="宋体" panose="02010600030101010101" pitchFamily="2" charset="-122"/>
                        </a:rPr>
                        <a:t>一般考点</a:t>
                      </a:r>
                      <a:endParaRPr lang="en-US" altLang="en-US" sz="14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sz="1400" b="0">
                          <a:solidFill>
                            <a:srgbClr val="C00000"/>
                          </a:solidFill>
                          <a:latin typeface="微软雅黑" panose="020B0503020204020204" charset="-122"/>
                          <a:ea typeface="微软雅黑" panose="020B0503020204020204" charset="-122"/>
                          <a:cs typeface="宋体" panose="02010600030101010101" pitchFamily="2" charset="-122"/>
                        </a:rPr>
                        <a:t>压强的简单计算</a:t>
                      </a:r>
                      <a:endParaRPr lang="en-US" altLang="en-US" sz="14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sz="1400" b="0">
                          <a:solidFill>
                            <a:srgbClr val="C00000"/>
                          </a:solidFill>
                          <a:latin typeface="微软雅黑" panose="020B0503020204020204" charset="-122"/>
                          <a:ea typeface="微软雅黑" panose="020B0503020204020204" charset="-122"/>
                          <a:cs typeface="宋体" panose="02010600030101010101" pitchFamily="2" charset="-122"/>
                        </a:rPr>
                        <a:t>主要考查压强的概念和单位，填空题或压轴题一个问题较多</a:t>
                      </a:r>
                      <a:endParaRPr lang="en-US" altLang="en-US" sz="14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8263">
                <a:tc vMerge="1">
                  <a:txBody>
                    <a:bodyPr/>
                    <a:lstStyle/>
                    <a:p>
                      <a:endParaRPr/>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marL="0" indent="0" algn="ctr">
                        <a:buNone/>
                      </a:pPr>
                      <a:r>
                        <a:rPr lang="en-US" sz="1400" b="0">
                          <a:solidFill>
                            <a:srgbClr val="C00000"/>
                          </a:solidFill>
                          <a:latin typeface="微软雅黑" panose="020B0503020204020204" charset="-122"/>
                          <a:ea typeface="微软雅黑" panose="020B0503020204020204" charset="-122"/>
                          <a:cs typeface="宋体" panose="02010600030101010101" pitchFamily="2" charset="-122"/>
                        </a:rPr>
                        <a:t>压力的概念</a:t>
                      </a:r>
                      <a:endParaRPr lang="en-US" altLang="en-US" sz="14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sz="1400" b="0">
                          <a:solidFill>
                            <a:srgbClr val="C00000"/>
                          </a:solidFill>
                          <a:latin typeface="微软雅黑" panose="020B0503020204020204" charset="-122"/>
                          <a:ea typeface="微软雅黑" panose="020B0503020204020204" charset="-122"/>
                          <a:cs typeface="宋体" panose="02010600030101010101" pitchFamily="2" charset="-122"/>
                        </a:rPr>
                        <a:t>考查压力的概念，选择题较多</a:t>
                      </a:r>
                      <a:endParaRPr lang="en-US" altLang="en-US" sz="14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8263">
                <a:tc vMerge="1">
                  <a:txBody>
                    <a:bodyPr/>
                    <a:lstStyle/>
                    <a:p>
                      <a:endParaRPr/>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lstStyle/>
                    <a:p>
                      <a:pPr marL="0" indent="0" algn="ctr">
                        <a:buNone/>
                      </a:pPr>
                      <a:r>
                        <a:rPr lang="en-US" sz="1400" b="0">
                          <a:solidFill>
                            <a:srgbClr val="C00000"/>
                          </a:solidFill>
                          <a:latin typeface="微软雅黑" panose="020B0503020204020204" charset="-122"/>
                          <a:ea typeface="微软雅黑" panose="020B0503020204020204" charset="-122"/>
                          <a:cs typeface="宋体" panose="02010600030101010101" pitchFamily="2" charset="-122"/>
                        </a:rPr>
                        <a:t>大气压强大小</a:t>
                      </a:r>
                      <a:endParaRPr lang="en-US" altLang="en-US" sz="14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sz="1400" b="0">
                          <a:solidFill>
                            <a:srgbClr val="C00000"/>
                          </a:solidFill>
                          <a:latin typeface="微软雅黑" panose="020B0503020204020204" charset="-122"/>
                          <a:ea typeface="微软雅黑" panose="020B0503020204020204" charset="-122"/>
                          <a:cs typeface="宋体" panose="02010600030101010101" pitchFamily="2" charset="-122"/>
                        </a:rPr>
                        <a:t>主要考查大气压强大小掌握程度，选择题较多</a:t>
                      </a:r>
                      <a:endParaRPr lang="en-US" altLang="en-US" sz="14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8263">
                <a:tc rowSpan="2">
                  <a:txBody>
                    <a:bodyPr/>
                    <a:lstStyle/>
                    <a:p>
                      <a:pPr marL="0" indent="0" algn="ctr">
                        <a:buNone/>
                      </a:pPr>
                      <a:r>
                        <a:rPr lang="en-US" sz="1400" b="0">
                          <a:solidFill>
                            <a:srgbClr val="C00000"/>
                          </a:solidFill>
                          <a:latin typeface="微软雅黑" panose="020B0503020204020204" charset="-122"/>
                          <a:ea typeface="微软雅黑" panose="020B0503020204020204" charset="-122"/>
                          <a:cs typeface="宋体" panose="02010600030101010101" pitchFamily="2" charset="-122"/>
                        </a:rPr>
                        <a:t>冷门考点</a:t>
                      </a:r>
                      <a:endParaRPr lang="en-US" altLang="en-US" sz="14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sz="1400" b="0">
                          <a:solidFill>
                            <a:srgbClr val="C00000"/>
                          </a:solidFill>
                          <a:latin typeface="微软雅黑" panose="020B0503020204020204" charset="-122"/>
                          <a:ea typeface="微软雅黑" panose="020B0503020204020204" charset="-122"/>
                          <a:cs typeface="宋体" panose="02010600030101010101" pitchFamily="2" charset="-122"/>
                        </a:rPr>
                        <a:t>液体压强的利用</a:t>
                      </a:r>
                      <a:endParaRPr lang="en-US" altLang="en-US" sz="14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sz="1400" b="0">
                          <a:solidFill>
                            <a:srgbClr val="C00000"/>
                          </a:solidFill>
                          <a:latin typeface="微软雅黑" panose="020B0503020204020204" charset="-122"/>
                          <a:ea typeface="微软雅黑" panose="020B0503020204020204" charset="-122"/>
                          <a:cs typeface="宋体" panose="02010600030101010101" pitchFamily="2" charset="-122"/>
                        </a:rPr>
                        <a:t>考查实践中液体压强的利用，选择题较多</a:t>
                      </a:r>
                      <a:endParaRPr lang="en-US" altLang="en-US" sz="14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8263">
                <a:tc vMerge="1">
                  <a:txBody>
                    <a:bodyPr/>
                    <a:lstStyle/>
                    <a:p>
                      <a:endParaRPr/>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lstStyle/>
                    <a:p>
                      <a:pPr marL="0" indent="0" algn="ctr">
                        <a:buNone/>
                      </a:pPr>
                      <a:r>
                        <a:rPr lang="en-US" sz="1400" b="0">
                          <a:solidFill>
                            <a:srgbClr val="C00000"/>
                          </a:solidFill>
                          <a:latin typeface="微软雅黑" panose="020B0503020204020204" charset="-122"/>
                          <a:ea typeface="微软雅黑" panose="020B0503020204020204" charset="-122"/>
                          <a:cs typeface="宋体" panose="02010600030101010101" pitchFamily="2" charset="-122"/>
                        </a:rPr>
                        <a:t>对实例进行分析</a:t>
                      </a:r>
                      <a:endParaRPr lang="en-US" altLang="en-US" sz="14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sz="1400" b="0">
                          <a:solidFill>
                            <a:srgbClr val="C00000"/>
                          </a:solidFill>
                          <a:latin typeface="微软雅黑" panose="020B0503020204020204" charset="-122"/>
                          <a:ea typeface="微软雅黑" panose="020B0503020204020204" charset="-122"/>
                          <a:cs typeface="宋体" panose="02010600030101010101" pitchFamily="2" charset="-122"/>
                        </a:rPr>
                        <a:t>利用流体压强知识分析常见的生活实例，简答题</a:t>
                      </a:r>
                      <a:endParaRPr lang="en-US" altLang="en-US" sz="14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2202389414"/>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9"/>
                                        </p:tgtEl>
                                        <p:attrNameLst>
                                          <p:attrName>style.visibility</p:attrName>
                                        </p:attrNameLst>
                                      </p:cBhvr>
                                      <p:to>
                                        <p:strVal val="visible"/>
                                      </p:to>
                                    </p:set>
                                    <p:animEffect transition="in" filter="checkerboard(across)">
                                      <p:cBhvr>
                                        <p:cTn id="7" dur="1000"/>
                                        <p:tgtEl>
                                          <p:spTgt spid="9"/>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8" presetClass="entr" presetSubtype="16" fill="hold" nodeType="clickEffect">
                                  <p:stCondLst>
                                    <p:cond delay="0"/>
                                  </p:stCondLst>
                                  <p:childTnLst>
                                    <p:set>
                                      <p:cBhvr>
                                        <p:cTn id="12" dur="1000" fill="hold">
                                          <p:stCondLst>
                                            <p:cond delay="0"/>
                                          </p:stCondLst>
                                        </p:cTn>
                                        <p:tgtEl>
                                          <p:spTgt spid="2"/>
                                        </p:tgtEl>
                                        <p:attrNameLst>
                                          <p:attrName>style.visibility</p:attrName>
                                        </p:attrNameLst>
                                      </p:cBhvr>
                                      <p:to>
                                        <p:strVal val="visible"/>
                                      </p:to>
                                    </p:set>
                                    <p:animEffect transition="in" filter="diamond(in)">
                                      <p:cBhvr>
                                        <p:cTn id="13"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2796540" y="450056"/>
            <a:ext cx="3152140" cy="369212"/>
          </a:xfrm>
          <a:prstGeom prst="rect">
            <a:avLst/>
          </a:prstGeom>
          <a:noFill/>
          <a:ln w="9525">
            <a:noFill/>
          </a:ln>
        </p:spPr>
        <p:txBody>
          <a:bodyPr wrap="square">
            <a:spAutoFit/>
          </a:bodyPr>
          <a:lstStyle/>
          <a:p>
            <a:pPr marL="0" indent="0" algn="l" eaLnBrk="1" fontAlgn="auto" latinLnBrk="0" hangingPunct="1"/>
            <a:r>
              <a:rPr lang="zh-CN" sz="1800" b="1">
                <a:solidFill>
                  <a:srgbClr val="0000FF"/>
                </a:solidFill>
                <a:latin typeface="微软雅黑" panose="020B0503020204020204" charset="-122"/>
                <a:ea typeface="微软雅黑" panose="020B0503020204020204" charset="-122"/>
              </a:rPr>
              <a:t>示例一、压力、压强的概念</a:t>
            </a:r>
            <a:endParaRPr lang="zh-CN" altLang="en-US" sz="1800" b="1">
              <a:solidFill>
                <a:srgbClr val="0000FF"/>
              </a:solidFill>
              <a:latin typeface="微软雅黑" panose="020B0503020204020204" charset="-122"/>
              <a:ea typeface="微软雅黑" panose="020B0503020204020204" charset="-122"/>
            </a:endParaRPr>
          </a:p>
        </p:txBody>
      </p:sp>
      <p:sp>
        <p:nvSpPr>
          <p:cNvPr id="4" name="文本框 3"/>
          <p:cNvSpPr txBox="1"/>
          <p:nvPr/>
        </p:nvSpPr>
        <p:spPr>
          <a:xfrm>
            <a:off x="327026" y="1134371"/>
            <a:ext cx="8656955" cy="924302"/>
          </a:xfrm>
          <a:prstGeom prst="rect">
            <a:avLst/>
          </a:prstGeom>
          <a:noFill/>
          <a:ln w="9525">
            <a:noFill/>
          </a:ln>
        </p:spPr>
        <p:txBody>
          <a:bodyPr wrap="square">
            <a:spAutoFit/>
          </a:bodyPr>
          <a:lstStyle/>
          <a:p>
            <a:pPr marL="0" indent="0" algn="l" eaLnBrk="1" fontAlgn="auto" latinLnBrk="0" hangingPunct="1">
              <a:lnSpc>
                <a:spcPct val="150000"/>
              </a:lnSpc>
            </a:pPr>
            <a:r>
              <a:rPr sz="1800" b="1">
                <a:latin typeface="微软雅黑" panose="020B0503020204020204" charset="-122"/>
                <a:ea typeface="微软雅黑" panose="020B0503020204020204" charset="-122"/>
                <a:cs typeface="微软雅黑" panose="020B0503020204020204" charset="-122"/>
              </a:rPr>
              <a:t>（2019·益阳）</a:t>
            </a:r>
            <a:r>
              <a:rPr sz="1800">
                <a:latin typeface="微软雅黑" panose="020B0503020204020204" charset="-122"/>
                <a:ea typeface="微软雅黑" panose="020B0503020204020204" charset="-122"/>
                <a:cs typeface="微软雅黑" panose="020B0503020204020204" charset="-122"/>
              </a:rPr>
              <a:t>家用小轿车每个车轮与地面的接触面积为0.01m</a:t>
            </a:r>
            <a:r>
              <a:rPr sz="1800" baseline="30000">
                <a:latin typeface="微软雅黑" panose="020B0503020204020204" charset="-122"/>
                <a:ea typeface="微软雅黑" panose="020B0503020204020204" charset="-122"/>
                <a:cs typeface="微软雅黑" panose="020B0503020204020204" charset="-122"/>
              </a:rPr>
              <a:t>2</a:t>
            </a:r>
            <a:r>
              <a:rPr sz="1800">
                <a:latin typeface="微软雅黑" panose="020B0503020204020204" charset="-122"/>
                <a:ea typeface="微软雅黑" panose="020B0503020204020204" charset="-122"/>
                <a:cs typeface="微软雅黑" panose="020B0503020204020204" charset="-122"/>
              </a:rPr>
              <a:t>，车重1.2×10</a:t>
            </a:r>
            <a:r>
              <a:rPr sz="1800" baseline="30000">
                <a:latin typeface="微软雅黑" panose="020B0503020204020204" charset="-122"/>
                <a:ea typeface="微软雅黑" panose="020B0503020204020204" charset="-122"/>
                <a:cs typeface="微软雅黑" panose="020B0503020204020204" charset="-122"/>
              </a:rPr>
              <a:t>4</a:t>
            </a:r>
            <a:r>
              <a:rPr sz="1800">
                <a:latin typeface="微软雅黑" panose="020B0503020204020204" charset="-122"/>
                <a:ea typeface="微软雅黑" panose="020B0503020204020204" charset="-122"/>
                <a:cs typeface="微软雅黑" panose="020B0503020204020204" charset="-122"/>
              </a:rPr>
              <a:t>N</a:t>
            </a:r>
            <a:r>
              <a:rPr lang="zh-CN" sz="1800">
                <a:latin typeface="微软雅黑" panose="020B0503020204020204" charset="-122"/>
                <a:ea typeface="微软雅黑" panose="020B0503020204020204" charset="-122"/>
                <a:cs typeface="微软雅黑" panose="020B0503020204020204" charset="-122"/>
              </a:rPr>
              <a:t>。</a:t>
            </a:r>
            <a:r>
              <a:rPr sz="1800">
                <a:latin typeface="微软雅黑" panose="020B0503020204020204" charset="-122"/>
                <a:ea typeface="微软雅黑" panose="020B0503020204020204" charset="-122"/>
                <a:cs typeface="微软雅黑" panose="020B0503020204020204" charset="-122"/>
              </a:rPr>
              <a:t>驾驶员及乘客共重3×10</a:t>
            </a:r>
            <a:r>
              <a:rPr sz="1800" baseline="30000">
                <a:latin typeface="微软雅黑" panose="020B0503020204020204" charset="-122"/>
                <a:ea typeface="微软雅黑" panose="020B0503020204020204" charset="-122"/>
                <a:cs typeface="微软雅黑" panose="020B0503020204020204" charset="-122"/>
              </a:rPr>
              <a:t>3</a:t>
            </a:r>
            <a:r>
              <a:rPr sz="1800">
                <a:latin typeface="微软雅黑" panose="020B0503020204020204" charset="-122"/>
                <a:ea typeface="微软雅黑" panose="020B0503020204020204" charset="-122"/>
                <a:cs typeface="微软雅黑" panose="020B0503020204020204" charset="-122"/>
              </a:rPr>
              <a:t>N。在水平地面上小轿车对地面的压强是（  ）。</a:t>
            </a:r>
          </a:p>
        </p:txBody>
      </p:sp>
      <p:pic>
        <p:nvPicPr>
          <p:cNvPr id="3" name="图片 -2147482546" descr="图片3"/>
          <p:cNvPicPr>
            <a:picLocks noChangeAspect="1"/>
          </p:cNvPicPr>
          <p:nvPr/>
        </p:nvPicPr>
        <p:blipFill>
          <a:blip r:embed="rId2"/>
          <a:stretch>
            <a:fillRect/>
          </a:stretch>
        </p:blipFill>
        <p:spPr>
          <a:xfrm>
            <a:off x="1065531" y="46470"/>
            <a:ext cx="1306195" cy="772798"/>
          </a:xfrm>
          <a:prstGeom prst="rect">
            <a:avLst/>
          </a:prstGeom>
          <a:noFill/>
          <a:ln w="9525">
            <a:noFill/>
          </a:ln>
        </p:spPr>
      </p:pic>
      <p:graphicFrame>
        <p:nvGraphicFramePr>
          <p:cNvPr id="2" name="表格 1"/>
          <p:cNvGraphicFramePr>
            <a:graphicFrameLocks noGrp="1"/>
          </p:cNvGraphicFramePr>
          <p:nvPr/>
        </p:nvGraphicFramePr>
        <p:xfrm>
          <a:off x="327026" y="2234367"/>
          <a:ext cx="8579485" cy="731421"/>
        </p:xfrm>
        <a:graphic>
          <a:graphicData uri="http://schemas.openxmlformats.org/drawingml/2006/table">
            <a:tbl>
              <a:tblPr firstRow="1" bandRow="1">
                <a:tableStyleId>{5940675A-B579-460E-94D1-54222C63F5DA}</a:tableStyleId>
              </a:tblPr>
              <a:tblGrid>
                <a:gridCol w="2180590"/>
                <a:gridCol w="2094230"/>
                <a:gridCol w="2266315"/>
                <a:gridCol w="2038350"/>
              </a:tblGrid>
              <a:tr h="731421">
                <a:tc>
                  <a:txBody>
                    <a:bodyPr/>
                    <a:lstStyle/>
                    <a:p>
                      <a:pPr marL="0" indent="0" algn="l">
                        <a:buNone/>
                      </a:pPr>
                      <a:r>
                        <a:rPr lang="en-US" sz="1800" b="0">
                          <a:latin typeface="微软雅黑" panose="020B0503020204020204" charset="-122"/>
                          <a:ea typeface="微软雅黑" panose="020B0503020204020204" charset="-122"/>
                          <a:cs typeface="微软雅黑" panose="020B0503020204020204" charset="-122"/>
                        </a:rPr>
                        <a:t>A．3.00×10</a:t>
                      </a:r>
                      <a:r>
                        <a:rPr lang="en-US" sz="1800" b="0" baseline="30000">
                          <a:latin typeface="微软雅黑" panose="020B0503020204020204" charset="-122"/>
                          <a:ea typeface="微软雅黑" panose="020B0503020204020204" charset="-122"/>
                          <a:cs typeface="微软雅黑" panose="020B0503020204020204" charset="-122"/>
                        </a:rPr>
                        <a:t>5</a:t>
                      </a:r>
                      <a:r>
                        <a:rPr lang="en-US" sz="1800" b="0">
                          <a:latin typeface="微软雅黑" panose="020B0503020204020204" charset="-122"/>
                          <a:ea typeface="微软雅黑" panose="020B0503020204020204" charset="-122"/>
                          <a:cs typeface="微软雅黑" panose="020B0503020204020204" charset="-122"/>
                        </a:rPr>
                        <a:t>Pa</a:t>
                      </a:r>
                      <a:endParaRPr lang="en-US" altLang="en-US" sz="1800" b="0">
                        <a:latin typeface="微软雅黑" panose="020B0503020204020204" charset="-122"/>
                        <a:ea typeface="微软雅黑" panose="020B0503020204020204" charset="-122"/>
                        <a:cs typeface="微软雅黑" panose="020B0503020204020204" charset="-122"/>
                      </a:endParaRPr>
                    </a:p>
                  </a:txBody>
                  <a:tcPr marL="15875" marR="15875" marT="15914" marB="15914" anchor="ctr">
                    <a:lnL>
                      <a:noFill/>
                    </a:lnL>
                    <a:lnR>
                      <a:noFill/>
                    </a:lnR>
                    <a:lnT cap="flat">
                      <a:noFill/>
                    </a:lnT>
                    <a:lnB cap="flat">
                      <a:noFill/>
                    </a:lnB>
                    <a:lnTlToBr>
                      <a:noFill/>
                    </a:lnTlToBr>
                    <a:lnBlToTr>
                      <a:noFill/>
                    </a:lnBlToTr>
                    <a:noFill/>
                  </a:tcPr>
                </a:tc>
                <a:tc>
                  <a:txBody>
                    <a:bodyPr/>
                    <a:lstStyle/>
                    <a:p>
                      <a:pPr marL="0" indent="0" algn="l">
                        <a:buNone/>
                      </a:pPr>
                      <a:r>
                        <a:rPr lang="en-US" sz="1800" b="0">
                          <a:latin typeface="微软雅黑" panose="020B0503020204020204" charset="-122"/>
                          <a:ea typeface="微软雅黑" panose="020B0503020204020204" charset="-122"/>
                          <a:cs typeface="微软雅黑" panose="020B0503020204020204" charset="-122"/>
                        </a:rPr>
                        <a:t>B．3.75×10</a:t>
                      </a:r>
                      <a:r>
                        <a:rPr lang="en-US" sz="1800" b="0" baseline="30000">
                          <a:latin typeface="微软雅黑" panose="020B0503020204020204" charset="-122"/>
                          <a:ea typeface="微软雅黑" panose="020B0503020204020204" charset="-122"/>
                          <a:cs typeface="微软雅黑" panose="020B0503020204020204" charset="-122"/>
                        </a:rPr>
                        <a:t>5</a:t>
                      </a:r>
                      <a:r>
                        <a:rPr lang="en-US" sz="1800" b="0">
                          <a:latin typeface="微软雅黑" panose="020B0503020204020204" charset="-122"/>
                          <a:ea typeface="微软雅黑" panose="020B0503020204020204" charset="-122"/>
                          <a:cs typeface="微软雅黑" panose="020B0503020204020204" charset="-122"/>
                        </a:rPr>
                        <a:t>Pa</a:t>
                      </a:r>
                      <a:endParaRPr lang="en-US" altLang="en-US" sz="1800" b="0">
                        <a:latin typeface="微软雅黑" panose="020B0503020204020204" charset="-122"/>
                        <a:ea typeface="微软雅黑" panose="020B0503020204020204" charset="-122"/>
                        <a:cs typeface="微软雅黑" panose="020B0503020204020204" charset="-122"/>
                      </a:endParaRPr>
                    </a:p>
                  </a:txBody>
                  <a:tcPr marL="15875" marR="15875" marT="15914" marB="15914" anchor="ctr">
                    <a:lnL>
                      <a:noFill/>
                    </a:lnL>
                    <a:lnR>
                      <a:noFill/>
                    </a:lnR>
                    <a:lnT cap="flat">
                      <a:noFill/>
                    </a:lnT>
                    <a:lnB cap="flat">
                      <a:noFill/>
                    </a:lnB>
                    <a:lnTlToBr>
                      <a:noFill/>
                    </a:lnTlToBr>
                    <a:lnBlToTr>
                      <a:noFill/>
                    </a:lnBlToTr>
                    <a:noFill/>
                  </a:tcPr>
                </a:tc>
                <a:tc>
                  <a:txBody>
                    <a:bodyPr/>
                    <a:lstStyle/>
                    <a:p>
                      <a:pPr marL="0" indent="0" algn="l">
                        <a:buNone/>
                      </a:pPr>
                      <a:r>
                        <a:rPr lang="en-US" sz="1800" b="0">
                          <a:latin typeface="微软雅黑" panose="020B0503020204020204" charset="-122"/>
                          <a:ea typeface="微软雅黑" panose="020B0503020204020204" charset="-122"/>
                          <a:cs typeface="微软雅黑" panose="020B0503020204020204" charset="-122"/>
                        </a:rPr>
                        <a:t>C．1.20×10</a:t>
                      </a:r>
                      <a:r>
                        <a:rPr lang="en-US" sz="1800" b="0" baseline="30000">
                          <a:latin typeface="微软雅黑" panose="020B0503020204020204" charset="-122"/>
                          <a:ea typeface="微软雅黑" panose="020B0503020204020204" charset="-122"/>
                          <a:cs typeface="微软雅黑" panose="020B0503020204020204" charset="-122"/>
                        </a:rPr>
                        <a:t>6</a:t>
                      </a:r>
                      <a:r>
                        <a:rPr lang="en-US" sz="1800" b="0">
                          <a:latin typeface="微软雅黑" panose="020B0503020204020204" charset="-122"/>
                          <a:ea typeface="微软雅黑" panose="020B0503020204020204" charset="-122"/>
                          <a:cs typeface="微软雅黑" panose="020B0503020204020204" charset="-122"/>
                        </a:rPr>
                        <a:t>Pa</a:t>
                      </a:r>
                      <a:endParaRPr lang="en-US" altLang="en-US" sz="1800" b="0">
                        <a:latin typeface="微软雅黑" panose="020B0503020204020204" charset="-122"/>
                        <a:ea typeface="微软雅黑" panose="020B0503020204020204" charset="-122"/>
                        <a:cs typeface="微软雅黑" panose="020B0503020204020204" charset="-122"/>
                      </a:endParaRPr>
                    </a:p>
                  </a:txBody>
                  <a:tcPr marL="15875" marR="15875" marT="15914" marB="15914" anchor="ctr">
                    <a:lnL>
                      <a:noFill/>
                    </a:lnL>
                    <a:lnR>
                      <a:noFill/>
                    </a:lnR>
                    <a:lnT cap="flat">
                      <a:noFill/>
                    </a:lnT>
                    <a:lnB cap="flat">
                      <a:noFill/>
                    </a:lnB>
                    <a:lnTlToBr>
                      <a:noFill/>
                    </a:lnTlToBr>
                    <a:lnBlToTr>
                      <a:noFill/>
                    </a:lnBlToTr>
                    <a:noFill/>
                  </a:tcPr>
                </a:tc>
                <a:tc>
                  <a:txBody>
                    <a:bodyPr/>
                    <a:lstStyle/>
                    <a:p>
                      <a:pPr marL="0" indent="0" algn="l">
                        <a:buNone/>
                      </a:pPr>
                      <a:r>
                        <a:rPr lang="en-US" sz="1800" b="0">
                          <a:latin typeface="微软雅黑" panose="020B0503020204020204" charset="-122"/>
                          <a:ea typeface="微软雅黑" panose="020B0503020204020204" charset="-122"/>
                          <a:cs typeface="微软雅黑" panose="020B0503020204020204" charset="-122"/>
                        </a:rPr>
                        <a:t>D．1.50×10</a:t>
                      </a:r>
                      <a:r>
                        <a:rPr lang="en-US" sz="1800" b="0" baseline="30000">
                          <a:latin typeface="微软雅黑" panose="020B0503020204020204" charset="-122"/>
                          <a:ea typeface="微软雅黑" panose="020B0503020204020204" charset="-122"/>
                          <a:cs typeface="微软雅黑" panose="020B0503020204020204" charset="-122"/>
                        </a:rPr>
                        <a:t>6</a:t>
                      </a:r>
                      <a:r>
                        <a:rPr lang="en-US" sz="1800" b="0">
                          <a:latin typeface="微软雅黑" panose="020B0503020204020204" charset="-122"/>
                          <a:ea typeface="微软雅黑" panose="020B0503020204020204" charset="-122"/>
                          <a:cs typeface="微软雅黑" panose="020B0503020204020204" charset="-122"/>
                        </a:rPr>
                        <a:t>Pa</a:t>
                      </a:r>
                      <a:endParaRPr lang="en-US" altLang="en-US" sz="1800" b="0">
                        <a:latin typeface="微软雅黑" panose="020B0503020204020204" charset="-122"/>
                        <a:ea typeface="微软雅黑" panose="020B0503020204020204" charset="-122"/>
                        <a:cs typeface="微软雅黑" panose="020B0503020204020204" charset="-122"/>
                      </a:endParaRPr>
                    </a:p>
                  </a:txBody>
                  <a:tcPr marL="15875" marR="15875" marT="15914" marB="15914" anchor="ctr">
                    <a:lnL>
                      <a:noFill/>
                    </a:lnL>
                    <a:lnR cap="flat">
                      <a:noFill/>
                    </a:lnR>
                    <a:lnT cap="flat">
                      <a:noFill/>
                    </a:lnT>
                    <a:lnB cap="flat">
                      <a:noFill/>
                    </a:lnB>
                    <a:lnTlToBr>
                      <a:noFill/>
                    </a:lnTlToBr>
                    <a:lnBlToTr>
                      <a:noFill/>
                    </a:lnBlToTr>
                    <a:noFill/>
                  </a:tcPr>
                </a:tc>
              </a:tr>
            </a:tbl>
          </a:graphicData>
        </a:graphic>
      </p:graphicFrame>
    </p:spTree>
    <p:extLst>
      <p:ext uri="{BB962C8B-B14F-4D97-AF65-F5344CB8AC3E}">
        <p14:creationId xmlns:p14="http://schemas.microsoft.com/office/powerpoint/2010/main" val="1634006169"/>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4"/>
                                        </p:tgtEl>
                                        <p:attrNameLst>
                                          <p:attrName>style.visibility</p:attrName>
                                        </p:attrNameLst>
                                      </p:cBhvr>
                                      <p:to>
                                        <p:strVal val="visible"/>
                                      </p:to>
                                    </p:set>
                                    <p:animEffect transition="in" filter="checkerboard(across)">
                                      <p:cBhvr>
                                        <p:cTn id="7" dur="10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18" presetClass="entr" presetSubtype="6" fill="hold" nodeType="clickEffect">
                                  <p:stCondLst>
                                    <p:cond delay="0"/>
                                  </p:stCondLst>
                                  <p:childTnLst>
                                    <p:set>
                                      <p:cBhvr>
                                        <p:cTn id="12" dur="1000" fill="hold">
                                          <p:stCondLst>
                                            <p:cond delay="0"/>
                                          </p:stCondLst>
                                        </p:cTn>
                                        <p:tgtEl>
                                          <p:spTgt spid="2"/>
                                        </p:tgtEl>
                                        <p:attrNameLst>
                                          <p:attrName>style.visibility</p:attrName>
                                        </p:attrNameLst>
                                      </p:cBhvr>
                                      <p:to>
                                        <p:strVal val="visible"/>
                                      </p:to>
                                    </p:set>
                                    <p:animEffect transition="in" filter="strips(downRight)">
                                      <p:cBhvr>
                                        <p:cTn id="13"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2796541" y="450056"/>
            <a:ext cx="3165475" cy="369212"/>
          </a:xfrm>
          <a:prstGeom prst="rect">
            <a:avLst/>
          </a:prstGeom>
          <a:noFill/>
          <a:ln w="9525">
            <a:noFill/>
          </a:ln>
        </p:spPr>
        <p:txBody>
          <a:bodyPr wrap="square">
            <a:spAutoFit/>
          </a:bodyPr>
          <a:lstStyle/>
          <a:p>
            <a:pPr marL="0" indent="0" algn="l" eaLnBrk="1" fontAlgn="auto" latinLnBrk="0" hangingPunct="1"/>
            <a:r>
              <a:rPr lang="zh-CN" sz="1800" b="1">
                <a:solidFill>
                  <a:srgbClr val="0000FF"/>
                </a:solidFill>
                <a:latin typeface="微软雅黑" panose="020B0503020204020204" charset="-122"/>
                <a:ea typeface="微软雅黑" panose="020B0503020204020204" charset="-122"/>
              </a:rPr>
              <a:t>示例二、压力、压强的应用</a:t>
            </a:r>
            <a:endParaRPr lang="en-US" altLang="zh-CN" sz="1800" b="1">
              <a:solidFill>
                <a:srgbClr val="0000FF"/>
              </a:solidFill>
              <a:latin typeface="微软雅黑" panose="020B0503020204020204" charset="-122"/>
              <a:ea typeface="微软雅黑" panose="020B0503020204020204" charset="-122"/>
            </a:endParaRPr>
          </a:p>
        </p:txBody>
      </p:sp>
      <p:sp>
        <p:nvSpPr>
          <p:cNvPr id="4" name="文本框 3"/>
          <p:cNvSpPr txBox="1"/>
          <p:nvPr/>
        </p:nvSpPr>
        <p:spPr>
          <a:xfrm>
            <a:off x="327026" y="1167473"/>
            <a:ext cx="8656955" cy="2590847"/>
          </a:xfrm>
          <a:prstGeom prst="rect">
            <a:avLst/>
          </a:prstGeom>
          <a:noFill/>
          <a:ln w="9525">
            <a:noFill/>
          </a:ln>
        </p:spPr>
        <p:txBody>
          <a:bodyPr wrap="square">
            <a:spAutoFit/>
          </a:bodyPr>
          <a:lstStyle/>
          <a:p>
            <a:pPr marL="0" indent="0" algn="l" eaLnBrk="1" fontAlgn="auto" latinLnBrk="0" hangingPunct="1">
              <a:lnSpc>
                <a:spcPct val="150000"/>
              </a:lnSpc>
            </a:pPr>
            <a:r>
              <a:rPr sz="1800" b="1">
                <a:latin typeface="微软雅黑" panose="020B0503020204020204" charset="-122"/>
                <a:ea typeface="微软雅黑" panose="020B0503020204020204" charset="-122"/>
                <a:cs typeface="微软雅黑" panose="020B0503020204020204" charset="-122"/>
              </a:rPr>
              <a:t>（2020·山东聊城）</a:t>
            </a:r>
            <a:r>
              <a:rPr sz="1800">
                <a:latin typeface="微软雅黑" panose="020B0503020204020204" charset="-122"/>
                <a:ea typeface="微软雅黑" panose="020B0503020204020204" charset="-122"/>
                <a:cs typeface="微软雅黑" panose="020B0503020204020204" charset="-122"/>
              </a:rPr>
              <a:t>疫情期间，小丽帮妈妈做家务时，发现生活中处处有物理。下列分析错误的是（　　）。</a:t>
            </a:r>
          </a:p>
          <a:p>
            <a:pPr marL="0" indent="0" algn="l" eaLnBrk="1" fontAlgn="auto" latinLnBrk="0" hangingPunct="1">
              <a:lnSpc>
                <a:spcPct val="150000"/>
              </a:lnSpc>
            </a:pPr>
            <a:r>
              <a:rPr sz="1800">
                <a:latin typeface="微软雅黑" panose="020B0503020204020204" charset="-122"/>
                <a:ea typeface="微软雅黑" panose="020B0503020204020204" charset="-122"/>
                <a:cs typeface="微软雅黑" panose="020B0503020204020204" charset="-122"/>
              </a:rPr>
              <a:t>A. 茶壶的壶嘴和壶身组成连通器；</a:t>
            </a:r>
          </a:p>
          <a:p>
            <a:pPr marL="0" indent="0" algn="l" eaLnBrk="1" fontAlgn="auto" latinLnBrk="0" hangingPunct="1">
              <a:lnSpc>
                <a:spcPct val="150000"/>
              </a:lnSpc>
            </a:pPr>
            <a:r>
              <a:rPr sz="1800">
                <a:latin typeface="微软雅黑" panose="020B0503020204020204" charset="-122"/>
                <a:ea typeface="微软雅黑" panose="020B0503020204020204" charset="-122"/>
                <a:cs typeface="微软雅黑" panose="020B0503020204020204" charset="-122"/>
              </a:rPr>
              <a:t>B. 菜刀刀刃很锋利，是为了减小压强；</a:t>
            </a:r>
          </a:p>
          <a:p>
            <a:pPr marL="0" indent="0" algn="l" eaLnBrk="1" fontAlgn="auto" latinLnBrk="0" hangingPunct="1">
              <a:lnSpc>
                <a:spcPct val="150000"/>
              </a:lnSpc>
            </a:pPr>
            <a:r>
              <a:rPr sz="1800">
                <a:latin typeface="微软雅黑" panose="020B0503020204020204" charset="-122"/>
                <a:ea typeface="微软雅黑" panose="020B0503020204020204" charset="-122"/>
                <a:cs typeface="微软雅黑" panose="020B0503020204020204" charset="-122"/>
              </a:rPr>
              <a:t>C. 利用大气压把吸盘式挂钩压在平滑的墙壁上；</a:t>
            </a:r>
          </a:p>
          <a:p>
            <a:pPr marL="0" indent="0" algn="l" eaLnBrk="1" fontAlgn="auto" latinLnBrk="0" hangingPunct="1">
              <a:lnSpc>
                <a:spcPct val="150000"/>
              </a:lnSpc>
            </a:pPr>
            <a:r>
              <a:rPr sz="1800">
                <a:latin typeface="微软雅黑" panose="020B0503020204020204" charset="-122"/>
                <a:ea typeface="微软雅黑" panose="020B0503020204020204" charset="-122"/>
                <a:cs typeface="微软雅黑" panose="020B0503020204020204" charset="-122"/>
              </a:rPr>
              <a:t>D. 浴室内的防滑垫表面凹凸不平是为了增大摩擦</a:t>
            </a:r>
          </a:p>
        </p:txBody>
      </p:sp>
      <p:pic>
        <p:nvPicPr>
          <p:cNvPr id="10" name="图片 -2147482546" descr="图片3"/>
          <p:cNvPicPr>
            <a:picLocks noChangeAspect="1"/>
          </p:cNvPicPr>
          <p:nvPr/>
        </p:nvPicPr>
        <p:blipFill>
          <a:blip r:embed="rId2"/>
          <a:stretch>
            <a:fillRect/>
          </a:stretch>
        </p:blipFill>
        <p:spPr>
          <a:xfrm>
            <a:off x="1065531" y="46470"/>
            <a:ext cx="1306195" cy="772798"/>
          </a:xfrm>
          <a:prstGeom prst="rect">
            <a:avLst/>
          </a:prstGeom>
          <a:noFill/>
          <a:ln w="9525">
            <a:noFill/>
          </a:ln>
        </p:spPr>
      </p:pic>
    </p:spTree>
    <p:extLst>
      <p:ext uri="{BB962C8B-B14F-4D97-AF65-F5344CB8AC3E}">
        <p14:creationId xmlns:p14="http://schemas.microsoft.com/office/powerpoint/2010/main" val="724001689"/>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4"/>
                                        </p:tgtEl>
                                        <p:attrNameLst>
                                          <p:attrName>style.visibility</p:attrName>
                                        </p:attrNameLst>
                                      </p:cBhvr>
                                      <p:to>
                                        <p:strVal val="visible"/>
                                      </p:to>
                                    </p:set>
                                    <p:animEffect transition="in" filter="checkerboard(across)">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2796541" y="450056"/>
            <a:ext cx="3010535" cy="369212"/>
          </a:xfrm>
          <a:prstGeom prst="rect">
            <a:avLst/>
          </a:prstGeom>
          <a:noFill/>
          <a:ln w="9525">
            <a:noFill/>
          </a:ln>
        </p:spPr>
        <p:txBody>
          <a:bodyPr wrap="square">
            <a:spAutoFit/>
          </a:bodyPr>
          <a:lstStyle/>
          <a:p>
            <a:pPr marL="0" indent="0" algn="l" eaLnBrk="1" fontAlgn="auto" latinLnBrk="0" hangingPunct="1"/>
            <a:r>
              <a:rPr lang="zh-CN" sz="1800" b="1">
                <a:solidFill>
                  <a:srgbClr val="0000FF"/>
                </a:solidFill>
                <a:latin typeface="微软雅黑" panose="020B0503020204020204" charset="-122"/>
                <a:ea typeface="微软雅黑" panose="020B0503020204020204" charset="-122"/>
              </a:rPr>
              <a:t>示例二、压力、压强的应用</a:t>
            </a:r>
            <a:endParaRPr lang="en-US" altLang="zh-CN" sz="1800" b="1">
              <a:solidFill>
                <a:srgbClr val="0000FF"/>
              </a:solidFill>
              <a:latin typeface="微软雅黑" panose="020B0503020204020204" charset="-122"/>
              <a:ea typeface="微软雅黑" panose="020B0503020204020204" charset="-122"/>
            </a:endParaRPr>
          </a:p>
        </p:txBody>
      </p:sp>
      <p:sp>
        <p:nvSpPr>
          <p:cNvPr id="10" name="文本框 9"/>
          <p:cNvSpPr txBox="1"/>
          <p:nvPr/>
        </p:nvSpPr>
        <p:spPr>
          <a:xfrm>
            <a:off x="327025" y="1147102"/>
            <a:ext cx="8547100" cy="3007165"/>
          </a:xfrm>
          <a:prstGeom prst="rect">
            <a:avLst/>
          </a:prstGeom>
          <a:noFill/>
          <a:ln w="9525">
            <a:noFill/>
          </a:ln>
        </p:spPr>
        <p:txBody>
          <a:bodyPr wrap="square">
            <a:spAutoFit/>
          </a:bodyPr>
          <a:lstStyle/>
          <a:p>
            <a:pPr marL="0" indent="0" algn="l" eaLnBrk="1" fontAlgn="auto" latinLnBrk="0" hangingPunct="1">
              <a:lnSpc>
                <a:spcPct val="150000"/>
              </a:lnSpc>
            </a:pPr>
            <a:r>
              <a:rPr lang="zh-CN" sz="1800" b="0">
                <a:solidFill>
                  <a:srgbClr val="FF0000"/>
                </a:solidFill>
                <a:latin typeface="微软雅黑" panose="020B0503020204020204" charset="-122"/>
                <a:ea typeface="微软雅黑" panose="020B0503020204020204" charset="-122"/>
              </a:rPr>
              <a:t>【解析】A．茶壶的壶嘴与壶身组成了连通器，因此壶身的水位总是与壶嘴的水位相平，故A正确，不符合题意；</a:t>
            </a:r>
          </a:p>
          <a:p>
            <a:pPr marL="0" indent="0" algn="l" eaLnBrk="1" fontAlgn="auto" latinLnBrk="0" hangingPunct="1">
              <a:lnSpc>
                <a:spcPct val="150000"/>
              </a:lnSpc>
            </a:pPr>
            <a:r>
              <a:rPr lang="zh-CN" sz="1800" b="0">
                <a:solidFill>
                  <a:srgbClr val="FF0000"/>
                </a:solidFill>
                <a:latin typeface="微软雅黑" panose="020B0503020204020204" charset="-122"/>
                <a:ea typeface="微软雅黑" panose="020B0503020204020204" charset="-122"/>
              </a:rPr>
              <a:t>B．菜刀的刀刃很锋利，通过减小受力面积，增大压强，故B错误，符合题意；</a:t>
            </a:r>
          </a:p>
          <a:p>
            <a:pPr marL="0" indent="0" algn="l" eaLnBrk="1" fontAlgn="auto" latinLnBrk="0" hangingPunct="1">
              <a:lnSpc>
                <a:spcPct val="150000"/>
              </a:lnSpc>
            </a:pPr>
            <a:r>
              <a:rPr lang="zh-CN" sz="1800" b="0">
                <a:solidFill>
                  <a:srgbClr val="FF0000"/>
                </a:solidFill>
                <a:latin typeface="微软雅黑" panose="020B0503020204020204" charset="-122"/>
                <a:ea typeface="微软雅黑" panose="020B0503020204020204" charset="-122"/>
              </a:rPr>
              <a:t>C．吸盘在工作时，需排出里面的空气，大气压便将其压在墙面上，是利用了大气压，故C正确，不符合题意；</a:t>
            </a:r>
          </a:p>
          <a:p>
            <a:pPr marL="0" indent="0" algn="l" eaLnBrk="1" fontAlgn="auto" latinLnBrk="0" hangingPunct="1">
              <a:lnSpc>
                <a:spcPct val="150000"/>
              </a:lnSpc>
            </a:pPr>
            <a:r>
              <a:rPr lang="zh-CN" sz="1800" b="0">
                <a:solidFill>
                  <a:srgbClr val="FF0000"/>
                </a:solidFill>
                <a:latin typeface="微软雅黑" panose="020B0503020204020204" charset="-122"/>
                <a:ea typeface="微软雅黑" panose="020B0503020204020204" charset="-122"/>
              </a:rPr>
              <a:t>D．浴室内的防滑垫表面凹凸不平，是通过增大接触面的粗糙程度增大摩擦力，故D正确，不符合题意。故选B。</a:t>
            </a:r>
          </a:p>
        </p:txBody>
      </p:sp>
      <p:pic>
        <p:nvPicPr>
          <p:cNvPr id="4" name="图片 -2147482546" descr="图片3"/>
          <p:cNvPicPr>
            <a:picLocks noChangeAspect="1"/>
          </p:cNvPicPr>
          <p:nvPr/>
        </p:nvPicPr>
        <p:blipFill>
          <a:blip r:embed="rId2"/>
          <a:stretch>
            <a:fillRect/>
          </a:stretch>
        </p:blipFill>
        <p:spPr>
          <a:xfrm>
            <a:off x="1065531" y="46470"/>
            <a:ext cx="1306195" cy="772798"/>
          </a:xfrm>
          <a:prstGeom prst="rect">
            <a:avLst/>
          </a:prstGeom>
          <a:noFill/>
          <a:ln w="9525">
            <a:noFill/>
          </a:ln>
        </p:spPr>
      </p:pic>
    </p:spTree>
    <p:extLst>
      <p:ext uri="{BB962C8B-B14F-4D97-AF65-F5344CB8AC3E}">
        <p14:creationId xmlns:p14="http://schemas.microsoft.com/office/powerpoint/2010/main" val="823826793"/>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10"/>
                                        </p:tgtEl>
                                        <p:attrNameLst>
                                          <p:attrName>style.visibility</p:attrName>
                                        </p:attrNameLst>
                                      </p:cBhvr>
                                      <p:to>
                                        <p:strVal val="visible"/>
                                      </p:to>
                                    </p:set>
                                    <p:animEffect transition="in" filter="checkerboard(across)">
                                      <p:cBhvr>
                                        <p:cTn id="7"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4" name="文本框 3"/>
          <p:cNvSpPr txBox="1"/>
          <p:nvPr/>
        </p:nvSpPr>
        <p:spPr>
          <a:xfrm>
            <a:off x="327026" y="924939"/>
            <a:ext cx="8790305" cy="3007165"/>
          </a:xfrm>
          <a:prstGeom prst="rect">
            <a:avLst/>
          </a:prstGeom>
          <a:noFill/>
          <a:ln w="9525">
            <a:noFill/>
          </a:ln>
        </p:spPr>
        <p:txBody>
          <a:bodyPr wrap="square">
            <a:spAutoFit/>
          </a:bodyPr>
          <a:lstStyle/>
          <a:p>
            <a:pPr marL="0" indent="0" algn="l" eaLnBrk="1" fontAlgn="auto" latinLnBrk="0" hangingPunct="1">
              <a:lnSpc>
                <a:spcPct val="150000"/>
              </a:lnSpc>
            </a:pPr>
            <a:r>
              <a:rPr sz="1800" b="0">
                <a:solidFill>
                  <a:srgbClr val="FF0000"/>
                </a:solidFill>
                <a:latin typeface="微软雅黑" panose="020B0503020204020204" charset="-122"/>
                <a:ea typeface="微软雅黑" panose="020B0503020204020204" charset="-122"/>
                <a:cs typeface="微软雅黑" panose="020B0503020204020204" charset="-122"/>
              </a:rPr>
              <a:t>【解析】A．吸盘挂钩是靠空气压力固定的，把吸盘里的空气压出来，靠大气压力固定，故A不符合题意；</a:t>
            </a:r>
          </a:p>
          <a:p>
            <a:pPr marL="0" indent="0" algn="l" eaLnBrk="1" fontAlgn="auto" latinLnBrk="0" hangingPunct="1">
              <a:lnSpc>
                <a:spcPct val="150000"/>
              </a:lnSpc>
            </a:pPr>
            <a:r>
              <a:rPr sz="1800" b="0">
                <a:solidFill>
                  <a:srgbClr val="FF0000"/>
                </a:solidFill>
                <a:latin typeface="微软雅黑" panose="020B0503020204020204" charset="-122"/>
                <a:ea typeface="微软雅黑" panose="020B0503020204020204" charset="-122"/>
                <a:cs typeface="微软雅黑" panose="020B0503020204020204" charset="-122"/>
              </a:rPr>
              <a:t>B．用注射器将药液注入肌肉，是靠手的推力而不是大气压，故B符合题意；</a:t>
            </a:r>
          </a:p>
          <a:p>
            <a:pPr marL="0" indent="0" algn="l" eaLnBrk="1" fontAlgn="auto" latinLnBrk="0" hangingPunct="1">
              <a:lnSpc>
                <a:spcPct val="150000"/>
              </a:lnSpc>
            </a:pPr>
            <a:r>
              <a:rPr sz="1800" b="0">
                <a:solidFill>
                  <a:srgbClr val="FF0000"/>
                </a:solidFill>
                <a:latin typeface="微软雅黑" panose="020B0503020204020204" charset="-122"/>
                <a:ea typeface="微软雅黑" panose="020B0503020204020204" charset="-122"/>
                <a:cs typeface="微软雅黑" panose="020B0503020204020204" charset="-122"/>
              </a:rPr>
              <a:t>C．用吸管吸饮料时，吸管内气压减小，小于外界大气压，在大气压的作用下饮料被压入吸管，故C不符合题意；</a:t>
            </a:r>
          </a:p>
          <a:p>
            <a:pPr marL="0" indent="0" algn="l" eaLnBrk="1" fontAlgn="auto" latinLnBrk="0" hangingPunct="1">
              <a:lnSpc>
                <a:spcPct val="150000"/>
              </a:lnSpc>
            </a:pPr>
            <a:r>
              <a:rPr sz="1800" b="0">
                <a:solidFill>
                  <a:srgbClr val="FF0000"/>
                </a:solidFill>
                <a:latin typeface="微软雅黑" panose="020B0503020204020204" charset="-122"/>
                <a:ea typeface="微软雅黑" panose="020B0503020204020204" charset="-122"/>
                <a:cs typeface="微软雅黑" panose="020B0503020204020204" charset="-122"/>
              </a:rPr>
              <a:t>D．因为大气压对纸压力大于杯中水对纸的压力，所以水流不出来，故D不符合题意。故选B。</a:t>
            </a:r>
          </a:p>
        </p:txBody>
      </p:sp>
      <p:pic>
        <p:nvPicPr>
          <p:cNvPr id="3" name="图片 -2147482546" descr="图片3"/>
          <p:cNvPicPr>
            <a:picLocks noChangeAspect="1"/>
          </p:cNvPicPr>
          <p:nvPr/>
        </p:nvPicPr>
        <p:blipFill>
          <a:blip r:embed="rId2"/>
          <a:stretch>
            <a:fillRect/>
          </a:stretch>
        </p:blipFill>
        <p:spPr>
          <a:xfrm>
            <a:off x="1065531" y="46470"/>
            <a:ext cx="1306195" cy="772798"/>
          </a:xfrm>
          <a:prstGeom prst="rect">
            <a:avLst/>
          </a:prstGeom>
          <a:noFill/>
          <a:ln w="9525">
            <a:noFill/>
          </a:ln>
        </p:spPr>
      </p:pic>
      <p:sp>
        <p:nvSpPr>
          <p:cNvPr id="2" name="文本框 1"/>
          <p:cNvSpPr txBox="1"/>
          <p:nvPr/>
        </p:nvSpPr>
        <p:spPr>
          <a:xfrm>
            <a:off x="2796541" y="450056"/>
            <a:ext cx="2931795" cy="369212"/>
          </a:xfrm>
          <a:prstGeom prst="rect">
            <a:avLst/>
          </a:prstGeom>
          <a:noFill/>
          <a:ln w="9525">
            <a:noFill/>
          </a:ln>
        </p:spPr>
        <p:txBody>
          <a:bodyPr wrap="square">
            <a:spAutoFit/>
          </a:bodyPr>
          <a:lstStyle/>
          <a:p>
            <a:pPr marL="0" indent="0" algn="l" eaLnBrk="1" fontAlgn="auto" latinLnBrk="0" hangingPunct="1"/>
            <a:r>
              <a:rPr lang="zh-CN" sz="1800" b="1">
                <a:solidFill>
                  <a:srgbClr val="0000FF"/>
                </a:solidFill>
                <a:latin typeface="微软雅黑" panose="020B0503020204020204" charset="-122"/>
                <a:ea typeface="微软雅黑" panose="020B0503020204020204" charset="-122"/>
              </a:rPr>
              <a:t>示例六、大气压强的应用</a:t>
            </a:r>
            <a:endParaRPr lang="zh-CN" altLang="en-US" sz="1800" b="1">
              <a:solidFill>
                <a:srgbClr val="0000FF"/>
              </a:solidFill>
              <a:latin typeface="微软雅黑" panose="020B0503020204020204" charset="-122"/>
              <a:ea typeface="微软雅黑" panose="020B0503020204020204" charset="-122"/>
            </a:endParaRPr>
          </a:p>
        </p:txBody>
      </p:sp>
    </p:spTree>
    <p:extLst>
      <p:ext uri="{BB962C8B-B14F-4D97-AF65-F5344CB8AC3E}">
        <p14:creationId xmlns:p14="http://schemas.microsoft.com/office/powerpoint/2010/main" val="1294759374"/>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4">
                                            <p:txEl>
                                              <p:pRg st="0" end="0"/>
                                            </p:txEl>
                                          </p:spTgt>
                                        </p:tgtEl>
                                        <p:attrNameLst>
                                          <p:attrName>style.visibility</p:attrName>
                                        </p:attrNameLst>
                                      </p:cBhvr>
                                      <p:to>
                                        <p:strVal val="visible"/>
                                      </p:to>
                                    </p:set>
                                    <p:animEffect transition="in" filter="checkerboard(across)">
                                      <p:cBhvr>
                                        <p:cTn id="7" dur="1000"/>
                                        <p:tgtEl>
                                          <p:spTgt spid="4">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5" presetClass="entr" presetSubtype="10" fill="hold" nodeType="clickEffect">
                                  <p:stCondLst>
                                    <p:cond delay="0"/>
                                  </p:stCondLst>
                                  <p:childTnLst>
                                    <p:set>
                                      <p:cBhvr>
                                        <p:cTn id="12" dur="1000" fill="hold">
                                          <p:stCondLst>
                                            <p:cond delay="0"/>
                                          </p:stCondLst>
                                        </p:cTn>
                                        <p:tgtEl>
                                          <p:spTgt spid="4">
                                            <p:txEl>
                                              <p:pRg st="1" end="1"/>
                                            </p:txEl>
                                          </p:spTgt>
                                        </p:tgtEl>
                                        <p:attrNameLst>
                                          <p:attrName>style.visibility</p:attrName>
                                        </p:attrNameLst>
                                      </p:cBhvr>
                                      <p:to>
                                        <p:strVal val="visible"/>
                                      </p:to>
                                    </p:set>
                                    <p:animEffect transition="in" filter="checkerboard(across)">
                                      <p:cBhvr>
                                        <p:cTn id="13" dur="1000"/>
                                        <p:tgtEl>
                                          <p:spTgt spid="4">
                                            <p:txEl>
                                              <p:pRg st="1" end="1"/>
                                            </p:txEl>
                                          </p:spTgt>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5" presetClass="entr" presetSubtype="10" fill="hold" nodeType="clickEffect">
                                  <p:stCondLst>
                                    <p:cond delay="0"/>
                                  </p:stCondLst>
                                  <p:childTnLst>
                                    <p:set>
                                      <p:cBhvr>
                                        <p:cTn id="18" dur="1000" fill="hold">
                                          <p:stCondLst>
                                            <p:cond delay="0"/>
                                          </p:stCondLst>
                                        </p:cTn>
                                        <p:tgtEl>
                                          <p:spTgt spid="4">
                                            <p:txEl>
                                              <p:pRg st="2" end="2"/>
                                            </p:txEl>
                                          </p:spTgt>
                                        </p:tgtEl>
                                        <p:attrNameLst>
                                          <p:attrName>style.visibility</p:attrName>
                                        </p:attrNameLst>
                                      </p:cBhvr>
                                      <p:to>
                                        <p:strVal val="visible"/>
                                      </p:to>
                                    </p:set>
                                    <p:animEffect transition="in" filter="checkerboard(across)">
                                      <p:cBhvr>
                                        <p:cTn id="19" dur="1000"/>
                                        <p:tgtEl>
                                          <p:spTgt spid="4">
                                            <p:txEl>
                                              <p:pRg st="2" end="2"/>
                                            </p:txEl>
                                          </p:spTgt>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5" presetClass="entr" presetSubtype="10" fill="hold" nodeType="clickEffect">
                                  <p:stCondLst>
                                    <p:cond delay="0"/>
                                  </p:stCondLst>
                                  <p:childTnLst>
                                    <p:set>
                                      <p:cBhvr>
                                        <p:cTn id="24" dur="1000" fill="hold">
                                          <p:stCondLst>
                                            <p:cond delay="0"/>
                                          </p:stCondLst>
                                        </p:cTn>
                                        <p:tgtEl>
                                          <p:spTgt spid="4">
                                            <p:txEl>
                                              <p:pRg st="3" end="3"/>
                                            </p:txEl>
                                          </p:spTgt>
                                        </p:tgtEl>
                                        <p:attrNameLst>
                                          <p:attrName>style.visibility</p:attrName>
                                        </p:attrNameLst>
                                      </p:cBhvr>
                                      <p:to>
                                        <p:strVal val="visible"/>
                                      </p:to>
                                    </p:set>
                                    <p:animEffect transition="in" filter="checkerboard(across)">
                                      <p:cBhvr>
                                        <p:cTn id="25" dur="10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2796541" y="450056"/>
            <a:ext cx="2931795" cy="369212"/>
          </a:xfrm>
          <a:prstGeom prst="rect">
            <a:avLst/>
          </a:prstGeom>
          <a:noFill/>
          <a:ln w="9525">
            <a:noFill/>
          </a:ln>
        </p:spPr>
        <p:txBody>
          <a:bodyPr wrap="square">
            <a:spAutoFit/>
          </a:bodyPr>
          <a:lstStyle/>
          <a:p>
            <a:pPr marL="0" indent="0" algn="l" eaLnBrk="1" fontAlgn="auto" latinLnBrk="0" hangingPunct="1"/>
            <a:r>
              <a:rPr lang="zh-CN" sz="1800" b="1">
                <a:solidFill>
                  <a:srgbClr val="0000FF"/>
                </a:solidFill>
                <a:latin typeface="微软雅黑" panose="020B0503020204020204" charset="-122"/>
                <a:ea typeface="微软雅黑" panose="020B0503020204020204" charset="-122"/>
              </a:rPr>
              <a:t>示例七、流体压强的特点</a:t>
            </a:r>
          </a:p>
        </p:txBody>
      </p:sp>
      <p:sp>
        <p:nvSpPr>
          <p:cNvPr id="10" name="文本框 9"/>
          <p:cNvSpPr txBox="1"/>
          <p:nvPr/>
        </p:nvSpPr>
        <p:spPr>
          <a:xfrm>
            <a:off x="210185" y="1000691"/>
            <a:ext cx="8723630" cy="2173893"/>
          </a:xfrm>
          <a:prstGeom prst="rect">
            <a:avLst/>
          </a:prstGeom>
          <a:noFill/>
          <a:ln w="9525">
            <a:noFill/>
          </a:ln>
        </p:spPr>
        <p:txBody>
          <a:bodyPr wrap="square">
            <a:spAutoFit/>
          </a:bodyPr>
          <a:lstStyle/>
          <a:p>
            <a:pPr marL="0" indent="0" algn="l" eaLnBrk="1" fontAlgn="auto" latinLnBrk="0" hangingPunct="1">
              <a:lnSpc>
                <a:spcPct val="150000"/>
              </a:lnSpc>
            </a:pPr>
            <a:r>
              <a:rPr sz="1800" b="1">
                <a:latin typeface="微软雅黑" panose="020B0503020204020204" charset="-122"/>
                <a:ea typeface="微软雅黑" panose="020B0503020204020204" charset="-122"/>
                <a:cs typeface="微软雅黑" panose="020B0503020204020204" charset="-122"/>
              </a:rPr>
              <a:t>（2020·黑龙江绥化）</a:t>
            </a:r>
            <a:r>
              <a:rPr sz="1800">
                <a:latin typeface="微软雅黑" panose="020B0503020204020204" charset="-122"/>
                <a:ea typeface="微软雅黑" panose="020B0503020204020204" charset="-122"/>
                <a:cs typeface="微软雅黑" panose="020B0503020204020204" charset="-122"/>
              </a:rPr>
              <a:t>下列说法正确的是（　　）。</a:t>
            </a:r>
          </a:p>
          <a:p>
            <a:pPr marL="0" indent="0" algn="l" eaLnBrk="1" fontAlgn="auto" latinLnBrk="0" hangingPunct="1">
              <a:lnSpc>
                <a:spcPct val="150000"/>
              </a:lnSpc>
            </a:pPr>
            <a:r>
              <a:rPr sz="1800">
                <a:latin typeface="微软雅黑" panose="020B0503020204020204" charset="-122"/>
                <a:ea typeface="微软雅黑" panose="020B0503020204020204" charset="-122"/>
                <a:cs typeface="微软雅黑" panose="020B0503020204020204" charset="-122"/>
              </a:rPr>
              <a:t>A．力只能改变物体的形状；</a:t>
            </a:r>
          </a:p>
          <a:p>
            <a:pPr marL="0" indent="0" algn="l" eaLnBrk="1" fontAlgn="auto" latinLnBrk="0" hangingPunct="1">
              <a:lnSpc>
                <a:spcPct val="150000"/>
              </a:lnSpc>
            </a:pPr>
            <a:r>
              <a:rPr sz="1800">
                <a:latin typeface="微软雅黑" panose="020B0503020204020204" charset="-122"/>
                <a:ea typeface="微软雅黑" panose="020B0503020204020204" charset="-122"/>
                <a:cs typeface="微软雅黑" panose="020B0503020204020204" charset="-122"/>
              </a:rPr>
              <a:t>B．托里拆利实验证明了大气压的存在；</a:t>
            </a:r>
          </a:p>
          <a:p>
            <a:pPr marL="0" indent="0" algn="l" eaLnBrk="1" fontAlgn="auto" latinLnBrk="0" hangingPunct="1">
              <a:lnSpc>
                <a:spcPct val="150000"/>
              </a:lnSpc>
            </a:pPr>
            <a:r>
              <a:rPr sz="1800">
                <a:latin typeface="微软雅黑" panose="020B0503020204020204" charset="-122"/>
                <a:ea typeface="微软雅黑" panose="020B0503020204020204" charset="-122"/>
                <a:cs typeface="微软雅黑" panose="020B0503020204020204" charset="-122"/>
              </a:rPr>
              <a:t>C．力是维持物体运动的原因；</a:t>
            </a:r>
          </a:p>
          <a:p>
            <a:pPr marL="0" indent="0" algn="l" eaLnBrk="1" fontAlgn="auto" latinLnBrk="0" hangingPunct="1">
              <a:lnSpc>
                <a:spcPct val="150000"/>
              </a:lnSpc>
            </a:pPr>
            <a:r>
              <a:rPr sz="1800">
                <a:latin typeface="微软雅黑" panose="020B0503020204020204" charset="-122"/>
                <a:ea typeface="微软雅黑" panose="020B0503020204020204" charset="-122"/>
                <a:cs typeface="微软雅黑" panose="020B0503020204020204" charset="-122"/>
              </a:rPr>
              <a:t>D．流体中流速越大的位置，压强越小</a:t>
            </a:r>
          </a:p>
        </p:txBody>
      </p:sp>
      <p:pic>
        <p:nvPicPr>
          <p:cNvPr id="4" name="图片 -2147482546" descr="图片3"/>
          <p:cNvPicPr>
            <a:picLocks noChangeAspect="1"/>
          </p:cNvPicPr>
          <p:nvPr/>
        </p:nvPicPr>
        <p:blipFill>
          <a:blip r:embed="rId2"/>
          <a:stretch>
            <a:fillRect/>
          </a:stretch>
        </p:blipFill>
        <p:spPr>
          <a:xfrm>
            <a:off x="1065531" y="46470"/>
            <a:ext cx="1306195" cy="772798"/>
          </a:xfrm>
          <a:prstGeom prst="rect">
            <a:avLst/>
          </a:prstGeom>
          <a:noFill/>
          <a:ln w="9525">
            <a:noFill/>
          </a:ln>
        </p:spPr>
      </p:pic>
    </p:spTree>
    <p:extLst>
      <p:ext uri="{BB962C8B-B14F-4D97-AF65-F5344CB8AC3E}">
        <p14:creationId xmlns:p14="http://schemas.microsoft.com/office/powerpoint/2010/main" val="2857113620"/>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10"/>
                                        </p:tgtEl>
                                        <p:attrNameLst>
                                          <p:attrName>style.visibility</p:attrName>
                                        </p:attrNameLst>
                                      </p:cBhvr>
                                      <p:to>
                                        <p:strVal val="visible"/>
                                      </p:to>
                                    </p:set>
                                    <p:animEffect transition="in" filter="checkerboard(across)">
                                      <p:cBhvr>
                                        <p:cTn id="7"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4" name="文本框 3"/>
          <p:cNvSpPr txBox="1"/>
          <p:nvPr/>
        </p:nvSpPr>
        <p:spPr>
          <a:xfrm>
            <a:off x="327026" y="924939"/>
            <a:ext cx="8790305" cy="1757575"/>
          </a:xfrm>
          <a:prstGeom prst="rect">
            <a:avLst/>
          </a:prstGeom>
          <a:noFill/>
          <a:ln w="9525">
            <a:noFill/>
          </a:ln>
        </p:spPr>
        <p:txBody>
          <a:bodyPr wrap="square">
            <a:spAutoFit/>
          </a:bodyPr>
          <a:lstStyle/>
          <a:p>
            <a:pPr marL="0" indent="0" algn="l" eaLnBrk="1" fontAlgn="auto" latinLnBrk="0" hangingPunct="1">
              <a:lnSpc>
                <a:spcPct val="150000"/>
              </a:lnSpc>
            </a:pPr>
            <a:r>
              <a:rPr sz="1800" b="0">
                <a:solidFill>
                  <a:srgbClr val="FF0000"/>
                </a:solidFill>
                <a:latin typeface="微软雅黑" panose="020B0503020204020204" charset="-122"/>
                <a:ea typeface="微软雅黑" panose="020B0503020204020204" charset="-122"/>
                <a:cs typeface="微软雅黑" panose="020B0503020204020204" charset="-122"/>
              </a:rPr>
              <a:t>【解析】A、力能改变物体的形状和物体的运动状态，故A错误；</a:t>
            </a:r>
          </a:p>
          <a:p>
            <a:pPr marL="0" indent="0" algn="l" eaLnBrk="1" fontAlgn="auto" latinLnBrk="0" hangingPunct="1">
              <a:lnSpc>
                <a:spcPct val="150000"/>
              </a:lnSpc>
            </a:pPr>
            <a:r>
              <a:rPr sz="1800" b="0">
                <a:solidFill>
                  <a:srgbClr val="FF0000"/>
                </a:solidFill>
                <a:latin typeface="微软雅黑" panose="020B0503020204020204" charset="-122"/>
                <a:ea typeface="微软雅黑" panose="020B0503020204020204" charset="-122"/>
                <a:cs typeface="微软雅黑" panose="020B0503020204020204" charset="-122"/>
              </a:rPr>
              <a:t>B、托里拆利实验测出了大气压的数值，故B错误；</a:t>
            </a:r>
          </a:p>
          <a:p>
            <a:pPr marL="0" indent="0" algn="l" eaLnBrk="1" fontAlgn="auto" latinLnBrk="0" hangingPunct="1">
              <a:lnSpc>
                <a:spcPct val="150000"/>
              </a:lnSpc>
            </a:pPr>
            <a:r>
              <a:rPr sz="1800" b="0">
                <a:solidFill>
                  <a:srgbClr val="FF0000"/>
                </a:solidFill>
                <a:latin typeface="微软雅黑" panose="020B0503020204020204" charset="-122"/>
                <a:ea typeface="微软雅黑" panose="020B0503020204020204" charset="-122"/>
                <a:cs typeface="微软雅黑" panose="020B0503020204020204" charset="-122"/>
              </a:rPr>
              <a:t>C、力是改变物体运动状态的原因，而不是维持物体运动的原因，故C错误；</a:t>
            </a:r>
          </a:p>
          <a:p>
            <a:pPr marL="0" indent="0" algn="l" eaLnBrk="1" fontAlgn="auto" latinLnBrk="0" hangingPunct="1">
              <a:lnSpc>
                <a:spcPct val="150000"/>
              </a:lnSpc>
            </a:pPr>
            <a:r>
              <a:rPr sz="1800" b="0">
                <a:solidFill>
                  <a:srgbClr val="FF0000"/>
                </a:solidFill>
                <a:latin typeface="微软雅黑" panose="020B0503020204020204" charset="-122"/>
                <a:ea typeface="微软雅黑" panose="020B0503020204020204" charset="-122"/>
                <a:cs typeface="微软雅黑" panose="020B0503020204020204" charset="-122"/>
              </a:rPr>
              <a:t>D、流体中流速越大的位置，压强越小，故D正确。故选：D。</a:t>
            </a:r>
          </a:p>
        </p:txBody>
      </p:sp>
      <p:pic>
        <p:nvPicPr>
          <p:cNvPr id="3" name="图片 -2147482546" descr="图片3"/>
          <p:cNvPicPr>
            <a:picLocks noChangeAspect="1"/>
          </p:cNvPicPr>
          <p:nvPr/>
        </p:nvPicPr>
        <p:blipFill>
          <a:blip r:embed="rId2"/>
          <a:stretch>
            <a:fillRect/>
          </a:stretch>
        </p:blipFill>
        <p:spPr>
          <a:xfrm>
            <a:off x="1065531" y="46470"/>
            <a:ext cx="1306195" cy="772798"/>
          </a:xfrm>
          <a:prstGeom prst="rect">
            <a:avLst/>
          </a:prstGeom>
          <a:noFill/>
          <a:ln w="9525">
            <a:noFill/>
          </a:ln>
        </p:spPr>
      </p:pic>
      <p:sp>
        <p:nvSpPr>
          <p:cNvPr id="100" name="文本框 99"/>
          <p:cNvSpPr txBox="1"/>
          <p:nvPr/>
        </p:nvSpPr>
        <p:spPr>
          <a:xfrm>
            <a:off x="2796541" y="450056"/>
            <a:ext cx="2931795" cy="369212"/>
          </a:xfrm>
          <a:prstGeom prst="rect">
            <a:avLst/>
          </a:prstGeom>
          <a:noFill/>
          <a:ln w="9525">
            <a:noFill/>
          </a:ln>
        </p:spPr>
        <p:txBody>
          <a:bodyPr wrap="square">
            <a:spAutoFit/>
          </a:bodyPr>
          <a:lstStyle/>
          <a:p>
            <a:pPr marL="0" indent="0" algn="l" eaLnBrk="1" fontAlgn="auto" latinLnBrk="0" hangingPunct="1"/>
            <a:r>
              <a:rPr lang="zh-CN" sz="1800" b="1">
                <a:solidFill>
                  <a:srgbClr val="0000FF"/>
                </a:solidFill>
                <a:latin typeface="微软雅黑" panose="020B0503020204020204" charset="-122"/>
                <a:ea typeface="微软雅黑" panose="020B0503020204020204" charset="-122"/>
              </a:rPr>
              <a:t>示例七、流体压强的特点</a:t>
            </a:r>
          </a:p>
        </p:txBody>
      </p:sp>
    </p:spTree>
    <p:extLst>
      <p:ext uri="{BB962C8B-B14F-4D97-AF65-F5344CB8AC3E}">
        <p14:creationId xmlns:p14="http://schemas.microsoft.com/office/powerpoint/2010/main" val="4154264558"/>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4">
                                            <p:txEl>
                                              <p:pRg st="0" end="0"/>
                                            </p:txEl>
                                          </p:spTgt>
                                        </p:tgtEl>
                                        <p:attrNameLst>
                                          <p:attrName>style.visibility</p:attrName>
                                        </p:attrNameLst>
                                      </p:cBhvr>
                                      <p:to>
                                        <p:strVal val="visible"/>
                                      </p:to>
                                    </p:set>
                                    <p:animEffect transition="in" filter="checkerboard(across)">
                                      <p:cBhvr>
                                        <p:cTn id="7" dur="1000"/>
                                        <p:tgtEl>
                                          <p:spTgt spid="4">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5" presetClass="entr" presetSubtype="10" fill="hold" nodeType="clickEffect">
                                  <p:stCondLst>
                                    <p:cond delay="0"/>
                                  </p:stCondLst>
                                  <p:childTnLst>
                                    <p:set>
                                      <p:cBhvr>
                                        <p:cTn id="12" dur="1000" fill="hold">
                                          <p:stCondLst>
                                            <p:cond delay="0"/>
                                          </p:stCondLst>
                                        </p:cTn>
                                        <p:tgtEl>
                                          <p:spTgt spid="4">
                                            <p:txEl>
                                              <p:pRg st="1" end="1"/>
                                            </p:txEl>
                                          </p:spTgt>
                                        </p:tgtEl>
                                        <p:attrNameLst>
                                          <p:attrName>style.visibility</p:attrName>
                                        </p:attrNameLst>
                                      </p:cBhvr>
                                      <p:to>
                                        <p:strVal val="visible"/>
                                      </p:to>
                                    </p:set>
                                    <p:animEffect transition="in" filter="checkerboard(across)">
                                      <p:cBhvr>
                                        <p:cTn id="13" dur="1000"/>
                                        <p:tgtEl>
                                          <p:spTgt spid="4">
                                            <p:txEl>
                                              <p:pRg st="1" end="1"/>
                                            </p:txEl>
                                          </p:spTgt>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5" presetClass="entr" presetSubtype="10" fill="hold" nodeType="clickEffect">
                                  <p:stCondLst>
                                    <p:cond delay="0"/>
                                  </p:stCondLst>
                                  <p:childTnLst>
                                    <p:set>
                                      <p:cBhvr>
                                        <p:cTn id="18" dur="1000" fill="hold">
                                          <p:stCondLst>
                                            <p:cond delay="0"/>
                                          </p:stCondLst>
                                        </p:cTn>
                                        <p:tgtEl>
                                          <p:spTgt spid="4">
                                            <p:txEl>
                                              <p:pRg st="2" end="2"/>
                                            </p:txEl>
                                          </p:spTgt>
                                        </p:tgtEl>
                                        <p:attrNameLst>
                                          <p:attrName>style.visibility</p:attrName>
                                        </p:attrNameLst>
                                      </p:cBhvr>
                                      <p:to>
                                        <p:strVal val="visible"/>
                                      </p:to>
                                    </p:set>
                                    <p:animEffect transition="in" filter="checkerboard(across)">
                                      <p:cBhvr>
                                        <p:cTn id="19" dur="1000"/>
                                        <p:tgtEl>
                                          <p:spTgt spid="4">
                                            <p:txEl>
                                              <p:pRg st="2" end="2"/>
                                            </p:txEl>
                                          </p:spTgt>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5" presetClass="entr" presetSubtype="10" fill="hold" nodeType="clickEffect">
                                  <p:stCondLst>
                                    <p:cond delay="0"/>
                                  </p:stCondLst>
                                  <p:childTnLst>
                                    <p:set>
                                      <p:cBhvr>
                                        <p:cTn id="24" dur="1000" fill="hold">
                                          <p:stCondLst>
                                            <p:cond delay="0"/>
                                          </p:stCondLst>
                                        </p:cTn>
                                        <p:tgtEl>
                                          <p:spTgt spid="4">
                                            <p:txEl>
                                              <p:pRg st="3" end="3"/>
                                            </p:txEl>
                                          </p:spTgt>
                                        </p:tgtEl>
                                        <p:attrNameLst>
                                          <p:attrName>style.visibility</p:attrName>
                                        </p:attrNameLst>
                                      </p:cBhvr>
                                      <p:to>
                                        <p:strVal val="visible"/>
                                      </p:to>
                                    </p:set>
                                    <p:animEffect transition="in" filter="checkerboard(across)">
                                      <p:cBhvr>
                                        <p:cTn id="25" dur="10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4" name="文本框 3"/>
          <p:cNvSpPr txBox="1"/>
          <p:nvPr/>
        </p:nvSpPr>
        <p:spPr>
          <a:xfrm>
            <a:off x="327026" y="924939"/>
            <a:ext cx="8790305" cy="3423483"/>
          </a:xfrm>
          <a:prstGeom prst="rect">
            <a:avLst/>
          </a:prstGeom>
          <a:noFill/>
          <a:ln w="9525">
            <a:noFill/>
          </a:ln>
        </p:spPr>
        <p:txBody>
          <a:bodyPr wrap="square">
            <a:spAutoFit/>
          </a:bodyPr>
          <a:lstStyle/>
          <a:p>
            <a:pPr marL="0" indent="0" algn="l" eaLnBrk="1" fontAlgn="auto" latinLnBrk="0" hangingPunct="1">
              <a:lnSpc>
                <a:spcPct val="150000"/>
              </a:lnSpc>
            </a:pPr>
            <a:r>
              <a:rPr sz="1800" b="0">
                <a:solidFill>
                  <a:srgbClr val="FF0000"/>
                </a:solidFill>
                <a:latin typeface="微软雅黑" panose="020B0503020204020204" charset="-122"/>
                <a:ea typeface="微软雅黑" panose="020B0503020204020204" charset="-122"/>
                <a:cs typeface="微软雅黑" panose="020B0503020204020204" charset="-122"/>
              </a:rPr>
              <a:t>【解析】A．盖在杯口的纸片能托住倒过来的一满杯水而不洒出，正是大气压支持着杯内的水不会流出来，故A正确；</a:t>
            </a:r>
          </a:p>
          <a:p>
            <a:pPr marL="0" indent="0" algn="l" eaLnBrk="1" fontAlgn="auto" latinLnBrk="0" hangingPunct="1">
              <a:lnSpc>
                <a:spcPct val="150000"/>
              </a:lnSpc>
            </a:pPr>
            <a:r>
              <a:rPr sz="1800" b="0">
                <a:solidFill>
                  <a:srgbClr val="FF0000"/>
                </a:solidFill>
                <a:latin typeface="微软雅黑" panose="020B0503020204020204" charset="-122"/>
                <a:ea typeface="微软雅黑" panose="020B0503020204020204" charset="-122"/>
                <a:cs typeface="微软雅黑" panose="020B0503020204020204" charset="-122"/>
              </a:rPr>
              <a:t>B．向两张纸的中间吹气纸片靠拢，说明流体中流速越大的地方压强越小，故B错误；</a:t>
            </a:r>
          </a:p>
          <a:p>
            <a:pPr marL="0" indent="0" algn="l" eaLnBrk="1" fontAlgn="auto" latinLnBrk="0" hangingPunct="1">
              <a:lnSpc>
                <a:spcPct val="150000"/>
              </a:lnSpc>
            </a:pPr>
            <a:r>
              <a:rPr sz="1800" b="0">
                <a:solidFill>
                  <a:srgbClr val="FF0000"/>
                </a:solidFill>
                <a:latin typeface="微软雅黑" panose="020B0503020204020204" charset="-122"/>
                <a:ea typeface="微软雅黑" panose="020B0503020204020204" charset="-122"/>
                <a:cs typeface="微软雅黑" panose="020B0503020204020204" charset="-122"/>
              </a:rPr>
              <a:t>C．用力提着滑板在水平路面上前行，此过程中，滑板在拉力的方向上没有移动距离，拉力没有做功，故C错误；</a:t>
            </a:r>
          </a:p>
          <a:p>
            <a:pPr marL="0" indent="0" algn="l" eaLnBrk="1" fontAlgn="auto" latinLnBrk="0" hangingPunct="1">
              <a:lnSpc>
                <a:spcPct val="150000"/>
              </a:lnSpc>
            </a:pPr>
            <a:r>
              <a:rPr sz="1800" b="0">
                <a:solidFill>
                  <a:srgbClr val="FF0000"/>
                </a:solidFill>
                <a:latin typeface="微软雅黑" panose="020B0503020204020204" charset="-122"/>
                <a:ea typeface="微软雅黑" panose="020B0503020204020204" charset="-122"/>
                <a:cs typeface="微软雅黑" panose="020B0503020204020204" charset="-122"/>
              </a:rPr>
              <a:t>D．人手分别握住火线和零线，则人体形成电路，身体内有电流，故会使人体触电，故D错误。</a:t>
            </a:r>
          </a:p>
          <a:p>
            <a:pPr marL="0" indent="0" algn="l" eaLnBrk="1" fontAlgn="auto" latinLnBrk="0" hangingPunct="1">
              <a:lnSpc>
                <a:spcPct val="150000"/>
              </a:lnSpc>
            </a:pPr>
            <a:r>
              <a:rPr sz="1800" b="0">
                <a:solidFill>
                  <a:srgbClr val="FF0000"/>
                </a:solidFill>
                <a:latin typeface="微软雅黑" panose="020B0503020204020204" charset="-122"/>
                <a:ea typeface="微软雅黑" panose="020B0503020204020204" charset="-122"/>
                <a:cs typeface="微软雅黑" panose="020B0503020204020204" charset="-122"/>
              </a:rPr>
              <a:t>故选A。</a:t>
            </a:r>
          </a:p>
        </p:txBody>
      </p:sp>
      <p:pic>
        <p:nvPicPr>
          <p:cNvPr id="3" name="图片 -2147482546" descr="图片3"/>
          <p:cNvPicPr>
            <a:picLocks noChangeAspect="1"/>
          </p:cNvPicPr>
          <p:nvPr/>
        </p:nvPicPr>
        <p:blipFill>
          <a:blip r:embed="rId2"/>
          <a:stretch>
            <a:fillRect/>
          </a:stretch>
        </p:blipFill>
        <p:spPr>
          <a:xfrm>
            <a:off x="1065531" y="46470"/>
            <a:ext cx="1306195" cy="772798"/>
          </a:xfrm>
          <a:prstGeom prst="rect">
            <a:avLst/>
          </a:prstGeom>
          <a:noFill/>
          <a:ln w="9525">
            <a:noFill/>
          </a:ln>
        </p:spPr>
      </p:pic>
      <p:sp>
        <p:nvSpPr>
          <p:cNvPr id="100" name="文本框 99"/>
          <p:cNvSpPr txBox="1"/>
          <p:nvPr/>
        </p:nvSpPr>
        <p:spPr>
          <a:xfrm>
            <a:off x="2796541" y="450056"/>
            <a:ext cx="2931795" cy="369212"/>
          </a:xfrm>
          <a:prstGeom prst="rect">
            <a:avLst/>
          </a:prstGeom>
          <a:noFill/>
          <a:ln w="9525">
            <a:noFill/>
          </a:ln>
        </p:spPr>
        <p:txBody>
          <a:bodyPr wrap="square">
            <a:spAutoFit/>
          </a:bodyPr>
          <a:lstStyle/>
          <a:p>
            <a:pPr marL="0" indent="0" algn="l" eaLnBrk="1" fontAlgn="auto" latinLnBrk="0" hangingPunct="1"/>
            <a:r>
              <a:rPr lang="zh-CN" sz="1800" b="1">
                <a:solidFill>
                  <a:srgbClr val="0000FF"/>
                </a:solidFill>
                <a:latin typeface="微软雅黑" panose="020B0503020204020204" charset="-122"/>
                <a:ea typeface="微软雅黑" panose="020B0503020204020204" charset="-122"/>
              </a:rPr>
              <a:t>示例八、流体压强的应用</a:t>
            </a:r>
          </a:p>
        </p:txBody>
      </p:sp>
    </p:spTree>
    <p:extLst>
      <p:ext uri="{BB962C8B-B14F-4D97-AF65-F5344CB8AC3E}">
        <p14:creationId xmlns:p14="http://schemas.microsoft.com/office/powerpoint/2010/main" val="2366852925"/>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4">
                                            <p:txEl>
                                              <p:pRg st="0" end="0"/>
                                            </p:txEl>
                                          </p:spTgt>
                                        </p:tgtEl>
                                        <p:attrNameLst>
                                          <p:attrName>style.visibility</p:attrName>
                                        </p:attrNameLst>
                                      </p:cBhvr>
                                      <p:to>
                                        <p:strVal val="visible"/>
                                      </p:to>
                                    </p:set>
                                    <p:animEffect transition="in" filter="checkerboard(across)">
                                      <p:cBhvr>
                                        <p:cTn id="7" dur="1000"/>
                                        <p:tgtEl>
                                          <p:spTgt spid="4">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5" presetClass="entr" presetSubtype="10" fill="hold" nodeType="clickEffect">
                                  <p:stCondLst>
                                    <p:cond delay="0"/>
                                  </p:stCondLst>
                                  <p:childTnLst>
                                    <p:set>
                                      <p:cBhvr>
                                        <p:cTn id="12" dur="1000" fill="hold">
                                          <p:stCondLst>
                                            <p:cond delay="0"/>
                                          </p:stCondLst>
                                        </p:cTn>
                                        <p:tgtEl>
                                          <p:spTgt spid="4">
                                            <p:txEl>
                                              <p:pRg st="1" end="1"/>
                                            </p:txEl>
                                          </p:spTgt>
                                        </p:tgtEl>
                                        <p:attrNameLst>
                                          <p:attrName>style.visibility</p:attrName>
                                        </p:attrNameLst>
                                      </p:cBhvr>
                                      <p:to>
                                        <p:strVal val="visible"/>
                                      </p:to>
                                    </p:set>
                                    <p:animEffect transition="in" filter="checkerboard(across)">
                                      <p:cBhvr>
                                        <p:cTn id="13" dur="1000"/>
                                        <p:tgtEl>
                                          <p:spTgt spid="4">
                                            <p:txEl>
                                              <p:pRg st="1" end="1"/>
                                            </p:txEl>
                                          </p:spTgt>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5" presetClass="entr" presetSubtype="10" fill="hold" nodeType="clickEffect">
                                  <p:stCondLst>
                                    <p:cond delay="0"/>
                                  </p:stCondLst>
                                  <p:childTnLst>
                                    <p:set>
                                      <p:cBhvr>
                                        <p:cTn id="18" dur="1000" fill="hold">
                                          <p:stCondLst>
                                            <p:cond delay="0"/>
                                          </p:stCondLst>
                                        </p:cTn>
                                        <p:tgtEl>
                                          <p:spTgt spid="4">
                                            <p:txEl>
                                              <p:pRg st="2" end="2"/>
                                            </p:txEl>
                                          </p:spTgt>
                                        </p:tgtEl>
                                        <p:attrNameLst>
                                          <p:attrName>style.visibility</p:attrName>
                                        </p:attrNameLst>
                                      </p:cBhvr>
                                      <p:to>
                                        <p:strVal val="visible"/>
                                      </p:to>
                                    </p:set>
                                    <p:animEffect transition="in" filter="checkerboard(across)">
                                      <p:cBhvr>
                                        <p:cTn id="19" dur="1000"/>
                                        <p:tgtEl>
                                          <p:spTgt spid="4">
                                            <p:txEl>
                                              <p:pRg st="2" end="2"/>
                                            </p:txEl>
                                          </p:spTgt>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5" presetClass="entr" presetSubtype="10" fill="hold" nodeType="clickEffect">
                                  <p:stCondLst>
                                    <p:cond delay="0"/>
                                  </p:stCondLst>
                                  <p:childTnLst>
                                    <p:set>
                                      <p:cBhvr>
                                        <p:cTn id="24" dur="1000" fill="hold">
                                          <p:stCondLst>
                                            <p:cond delay="0"/>
                                          </p:stCondLst>
                                        </p:cTn>
                                        <p:tgtEl>
                                          <p:spTgt spid="4">
                                            <p:txEl>
                                              <p:pRg st="3" end="3"/>
                                            </p:txEl>
                                          </p:spTgt>
                                        </p:tgtEl>
                                        <p:attrNameLst>
                                          <p:attrName>style.visibility</p:attrName>
                                        </p:attrNameLst>
                                      </p:cBhvr>
                                      <p:to>
                                        <p:strVal val="visible"/>
                                      </p:to>
                                    </p:set>
                                    <p:animEffect transition="in" filter="checkerboard(across)">
                                      <p:cBhvr>
                                        <p:cTn id="25" dur="1000"/>
                                        <p:tgtEl>
                                          <p:spTgt spid="4">
                                            <p:txEl>
                                              <p:pRg st="3" end="3"/>
                                            </p:txEl>
                                          </p:spTgt>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5" presetClass="entr" presetSubtype="10" fill="hold" nodeType="clickEffect">
                                  <p:stCondLst>
                                    <p:cond delay="0"/>
                                  </p:stCondLst>
                                  <p:childTnLst>
                                    <p:set>
                                      <p:cBhvr>
                                        <p:cTn id="30" dur="1000" fill="hold">
                                          <p:stCondLst>
                                            <p:cond delay="0"/>
                                          </p:stCondLst>
                                        </p:cTn>
                                        <p:tgtEl>
                                          <p:spTgt spid="4">
                                            <p:txEl>
                                              <p:pRg st="4" end="4"/>
                                            </p:txEl>
                                          </p:spTgt>
                                        </p:tgtEl>
                                        <p:attrNameLst>
                                          <p:attrName>style.visibility</p:attrName>
                                        </p:attrNameLst>
                                      </p:cBhvr>
                                      <p:to>
                                        <p:strVal val="visible"/>
                                      </p:to>
                                    </p:set>
                                    <p:animEffect transition="in" filter="checkerboard(across)">
                                      <p:cBhvr>
                                        <p:cTn id="31" dur="10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4</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4" name="文本框 3"/>
          <p:cNvSpPr txBox="1"/>
          <p:nvPr/>
        </p:nvSpPr>
        <p:spPr>
          <a:xfrm>
            <a:off x="6891021" y="1216489"/>
            <a:ext cx="297815" cy="36793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en-US" altLang="zh-CN" sz="18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B</a:t>
            </a:r>
          </a:p>
        </p:txBody>
      </p:sp>
      <p:sp>
        <p:nvSpPr>
          <p:cNvPr id="100" name="文本框 99"/>
          <p:cNvSpPr txBox="1"/>
          <p:nvPr/>
        </p:nvSpPr>
        <p:spPr>
          <a:xfrm>
            <a:off x="327026" y="1108908"/>
            <a:ext cx="8658225" cy="2173893"/>
          </a:xfrm>
          <a:prstGeom prst="rect">
            <a:avLst/>
          </a:prstGeom>
          <a:noFill/>
          <a:ln w="9525">
            <a:noFill/>
          </a:ln>
        </p:spPr>
        <p:txBody>
          <a:bodyPr wrap="square">
            <a:spAutoFit/>
          </a:bodyPr>
          <a:lstStyle/>
          <a:p>
            <a:pPr marL="0" indent="0" algn="l" eaLnBrk="1" fontAlgn="auto" latinLnBrk="0" hangingPunct="1">
              <a:lnSpc>
                <a:spcPct val="150000"/>
              </a:lnSpc>
            </a:pPr>
            <a:r>
              <a:rPr lang="en-US" altLang="zh-CN" sz="1800" b="1">
                <a:latin typeface="微软雅黑" panose="020B0503020204020204" charset="-122"/>
                <a:ea typeface="微软雅黑" panose="020B0503020204020204" charset="-122"/>
                <a:cs typeface="微软雅黑" panose="020B0503020204020204" charset="-122"/>
              </a:rPr>
              <a:t>3.</a:t>
            </a:r>
            <a:r>
              <a:rPr sz="1800" b="1">
                <a:latin typeface="微软雅黑" panose="020B0503020204020204" charset="-122"/>
                <a:ea typeface="微软雅黑" panose="020B0503020204020204" charset="-122"/>
                <a:cs typeface="微软雅黑" panose="020B0503020204020204" charset="-122"/>
              </a:rPr>
              <a:t>（2020·江苏连云港）</a:t>
            </a:r>
            <a:r>
              <a:rPr sz="1800">
                <a:latin typeface="微软雅黑" panose="020B0503020204020204" charset="-122"/>
                <a:ea typeface="微软雅黑" panose="020B0503020204020204" charset="-122"/>
                <a:cs typeface="微软雅黑" panose="020B0503020204020204" charset="-122"/>
              </a:rPr>
              <a:t>下列关于压力和压强的说法正确的是（　　）。</a:t>
            </a:r>
          </a:p>
          <a:p>
            <a:pPr marL="0" indent="0" algn="l" eaLnBrk="1" fontAlgn="auto" latinLnBrk="0" hangingPunct="1">
              <a:lnSpc>
                <a:spcPct val="150000"/>
              </a:lnSpc>
            </a:pPr>
            <a:r>
              <a:rPr sz="1800">
                <a:latin typeface="微软雅黑" panose="020B0503020204020204" charset="-122"/>
                <a:ea typeface="微软雅黑" panose="020B0503020204020204" charset="-122"/>
                <a:cs typeface="微软雅黑" panose="020B0503020204020204" charset="-122"/>
              </a:rPr>
              <a:t>A. 重力大的物体产生的压力也大；</a:t>
            </a:r>
          </a:p>
          <a:p>
            <a:pPr marL="0" indent="0" algn="l" eaLnBrk="1" fontAlgn="auto" latinLnBrk="0" hangingPunct="1">
              <a:lnSpc>
                <a:spcPct val="150000"/>
              </a:lnSpc>
            </a:pPr>
            <a:r>
              <a:rPr sz="1800">
                <a:latin typeface="微软雅黑" panose="020B0503020204020204" charset="-122"/>
                <a:ea typeface="微软雅黑" panose="020B0503020204020204" charset="-122"/>
                <a:cs typeface="微软雅黑" panose="020B0503020204020204" charset="-122"/>
              </a:rPr>
              <a:t>B. 大气对处于其中的物体都有压强；</a:t>
            </a:r>
          </a:p>
          <a:p>
            <a:pPr marL="0" indent="0" algn="l" eaLnBrk="1" fontAlgn="auto" latinLnBrk="0" hangingPunct="1">
              <a:lnSpc>
                <a:spcPct val="150000"/>
              </a:lnSpc>
            </a:pPr>
            <a:r>
              <a:rPr sz="1800">
                <a:latin typeface="微软雅黑" panose="020B0503020204020204" charset="-122"/>
                <a:ea typeface="微软雅黑" panose="020B0503020204020204" charset="-122"/>
                <a:cs typeface="微软雅黑" panose="020B0503020204020204" charset="-122"/>
              </a:rPr>
              <a:t>C. 流体的流速越大，流体的压强越大；</a:t>
            </a:r>
          </a:p>
          <a:p>
            <a:pPr marL="0" indent="0" algn="l" eaLnBrk="1" fontAlgn="auto" latinLnBrk="0" hangingPunct="1">
              <a:lnSpc>
                <a:spcPct val="150000"/>
              </a:lnSpc>
            </a:pPr>
            <a:r>
              <a:rPr sz="1800">
                <a:latin typeface="微软雅黑" panose="020B0503020204020204" charset="-122"/>
                <a:ea typeface="微软雅黑" panose="020B0503020204020204" charset="-122"/>
                <a:cs typeface="微软雅黑" panose="020B0503020204020204" charset="-122"/>
              </a:rPr>
              <a:t>D. 相同深度的液体对容器底部产生的压强相同</a:t>
            </a:r>
          </a:p>
        </p:txBody>
      </p:sp>
      <p:pic>
        <p:nvPicPr>
          <p:cNvPr id="7" name="图片 -2147482531" descr="图片4"/>
          <p:cNvPicPr>
            <a:picLocks noChangeAspect="1"/>
          </p:cNvPicPr>
          <p:nvPr/>
        </p:nvPicPr>
        <p:blipFill>
          <a:blip r:embed="rId2"/>
          <a:stretch>
            <a:fillRect/>
          </a:stretch>
        </p:blipFill>
        <p:spPr>
          <a:xfrm>
            <a:off x="1058545" y="121586"/>
            <a:ext cx="1203960" cy="712324"/>
          </a:xfrm>
          <a:prstGeom prst="rect">
            <a:avLst/>
          </a:prstGeom>
          <a:noFill/>
          <a:ln w="9525">
            <a:noFill/>
          </a:ln>
        </p:spPr>
      </p:pic>
    </p:spTree>
    <p:extLst>
      <p:ext uri="{BB962C8B-B14F-4D97-AF65-F5344CB8AC3E}">
        <p14:creationId xmlns:p14="http://schemas.microsoft.com/office/powerpoint/2010/main" val="3376433806"/>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100"/>
                                        </p:tgtEl>
                                        <p:attrNameLst>
                                          <p:attrName>style.visibility</p:attrName>
                                        </p:attrNameLst>
                                      </p:cBhvr>
                                      <p:to>
                                        <p:strVal val="visible"/>
                                      </p:to>
                                    </p:set>
                                    <p:animEffect transition="in" filter="checkerboard(across)">
                                      <p:cBhvr>
                                        <p:cTn id="7" dur="1000"/>
                                        <p:tgtEl>
                                          <p:spTgt spid="100"/>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5" presetClass="entr" presetSubtype="10" fill="hold" grpId="0" nodeType="clickEffect">
                                  <p:stCondLst>
                                    <p:cond delay="0"/>
                                  </p:stCondLst>
                                  <p:childTnLst>
                                    <p:set>
                                      <p:cBhvr>
                                        <p:cTn id="12" dur="1000" fill="hold">
                                          <p:stCondLst>
                                            <p:cond delay="0"/>
                                          </p:stCondLst>
                                        </p:cTn>
                                        <p:tgtEl>
                                          <p:spTgt spid="4"/>
                                        </p:tgtEl>
                                        <p:attrNameLst>
                                          <p:attrName>style.visibility</p:attrName>
                                        </p:attrNameLst>
                                      </p:cBhvr>
                                      <p:to>
                                        <p:strVal val="visible"/>
                                      </p:to>
                                    </p:set>
                                    <p:animEffect transition="in" filter="checkerboard(across)">
                                      <p:cBhvr>
                                        <p:cTn id="13"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1</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2713991" y="466607"/>
            <a:ext cx="2299335" cy="369212"/>
          </a:xfrm>
          <a:prstGeom prst="rect">
            <a:avLst/>
          </a:prstGeom>
          <a:noFill/>
          <a:ln w="9525">
            <a:noFill/>
          </a:ln>
        </p:spPr>
        <p:txBody>
          <a:bodyPr wrap="square">
            <a:spAutoFit/>
          </a:bodyPr>
          <a:lstStyle/>
          <a:p>
            <a:pPr marL="0" indent="0" algn="l" eaLnBrk="1" fontAlgn="auto" latinLnBrk="0" hangingPunct="1"/>
            <a:r>
              <a:rPr lang="zh-CN" sz="1800" b="1">
                <a:solidFill>
                  <a:srgbClr val="0000FF"/>
                </a:solidFill>
                <a:latin typeface="微软雅黑" panose="020B0503020204020204" charset="-122"/>
                <a:ea typeface="微软雅黑" panose="020B0503020204020204" charset="-122"/>
              </a:rPr>
              <a:t>知识点二、液体压强</a:t>
            </a:r>
            <a:endParaRPr lang="zh-CN" altLang="en-US" sz="1800" b="1">
              <a:solidFill>
                <a:srgbClr val="0000FF"/>
              </a:solidFill>
              <a:latin typeface="微软雅黑" panose="020B0503020204020204" charset="-122"/>
              <a:ea typeface="微软雅黑" panose="020B0503020204020204" charset="-122"/>
            </a:endParaRPr>
          </a:p>
        </p:txBody>
      </p:sp>
      <p:sp>
        <p:nvSpPr>
          <p:cNvPr id="102" name="文本框 101"/>
          <p:cNvSpPr txBox="1"/>
          <p:nvPr/>
        </p:nvSpPr>
        <p:spPr>
          <a:xfrm>
            <a:off x="327025" y="1000691"/>
            <a:ext cx="8746490" cy="3007165"/>
          </a:xfrm>
          <a:prstGeom prst="rect">
            <a:avLst/>
          </a:prstGeom>
          <a:noFill/>
          <a:ln w="9525">
            <a:noFill/>
          </a:ln>
        </p:spPr>
        <p:txBody>
          <a:bodyPr wrap="square">
            <a:spAutoFit/>
          </a:bodyPr>
          <a:lstStyle/>
          <a:p>
            <a:pPr marL="0" indent="0" algn="l" eaLnBrk="1" fontAlgn="auto" latinLnBrk="0" hangingPunct="1">
              <a:lnSpc>
                <a:spcPct val="150000"/>
              </a:lnSpc>
            </a:pPr>
            <a:r>
              <a:rPr lang="zh-CN" sz="1800" b="0">
                <a:solidFill>
                  <a:srgbClr val="000000"/>
                </a:solidFill>
                <a:latin typeface="微软雅黑" panose="020B0503020204020204" charset="-122"/>
                <a:ea typeface="微软雅黑" panose="020B0503020204020204" charset="-122"/>
                <a:cs typeface="微软雅黑" panose="020B0503020204020204" charset="-122"/>
              </a:rPr>
              <a:t>1.液体压强产生的原因：液体受</a:t>
            </a:r>
            <a:r>
              <a:rPr lang="zh-CN" sz="1800" b="0" u="sng">
                <a:solidFill>
                  <a:srgbClr val="FF0000"/>
                </a:solidFill>
                <a:uFill>
                  <a:solidFill>
                    <a:srgbClr val="000000"/>
                  </a:solidFill>
                </a:uFill>
                <a:latin typeface="微软雅黑" panose="020B0503020204020204" charset="-122"/>
                <a:ea typeface="微软雅黑" panose="020B0503020204020204" charset="-122"/>
                <a:cs typeface="微软雅黑" panose="020B0503020204020204" charset="-122"/>
              </a:rPr>
              <a:t>重力</a:t>
            </a:r>
            <a:r>
              <a:rPr lang="zh-CN" sz="1800" b="0">
                <a:solidFill>
                  <a:srgbClr val="000000"/>
                </a:solidFill>
                <a:latin typeface="微软雅黑" panose="020B0503020204020204" charset="-122"/>
                <a:ea typeface="微软雅黑" panose="020B0503020204020204" charset="-122"/>
                <a:cs typeface="微软雅黑" panose="020B0503020204020204" charset="-122"/>
              </a:rPr>
              <a:t>作用且具有</a:t>
            </a:r>
            <a:r>
              <a:rPr lang="zh-CN" sz="1800" b="0" u="sng">
                <a:solidFill>
                  <a:srgbClr val="FF0000"/>
                </a:solidFill>
                <a:uFill>
                  <a:solidFill>
                    <a:srgbClr val="000000"/>
                  </a:solidFill>
                </a:uFill>
                <a:latin typeface="微软雅黑" panose="020B0503020204020204" charset="-122"/>
                <a:ea typeface="微软雅黑" panose="020B0503020204020204" charset="-122"/>
                <a:cs typeface="微软雅黑" panose="020B0503020204020204" charset="-122"/>
              </a:rPr>
              <a:t>流动性</a:t>
            </a:r>
            <a:r>
              <a:rPr lang="zh-CN" sz="1800" b="0">
                <a:solidFill>
                  <a:srgbClr val="000000"/>
                </a:solidFill>
                <a:latin typeface="微软雅黑" panose="020B0503020204020204" charset="-122"/>
                <a:ea typeface="微软雅黑" panose="020B0503020204020204" charset="-122"/>
                <a:cs typeface="微软雅黑" panose="020B0503020204020204" charset="-122"/>
              </a:rPr>
              <a:t>。</a:t>
            </a:r>
          </a:p>
          <a:p>
            <a:pPr marL="0" indent="0" algn="l" eaLnBrk="1" fontAlgn="auto" latinLnBrk="0" hangingPunct="1">
              <a:lnSpc>
                <a:spcPct val="150000"/>
              </a:lnSpc>
            </a:pPr>
            <a:r>
              <a:rPr lang="zh-CN" sz="1800" b="0">
                <a:solidFill>
                  <a:srgbClr val="000000"/>
                </a:solidFill>
                <a:latin typeface="微软雅黑" panose="020B0503020204020204" charset="-122"/>
                <a:ea typeface="微软雅黑" panose="020B0503020204020204" charset="-122"/>
                <a:cs typeface="微软雅黑" panose="020B0503020204020204" charset="-122"/>
              </a:rPr>
              <a:t>2.液体压强的测量：使用压强计。</a:t>
            </a:r>
          </a:p>
          <a:p>
            <a:pPr marL="0" indent="0" algn="l" eaLnBrk="1" fontAlgn="auto" latinLnBrk="0" hangingPunct="1">
              <a:lnSpc>
                <a:spcPct val="150000"/>
              </a:lnSpc>
            </a:pPr>
            <a:r>
              <a:rPr lang="zh-CN" sz="1800" b="0">
                <a:solidFill>
                  <a:srgbClr val="000000"/>
                </a:solidFill>
                <a:latin typeface="微软雅黑" panose="020B0503020204020204" charset="-122"/>
                <a:ea typeface="微软雅黑" panose="020B0503020204020204" charset="-122"/>
                <a:cs typeface="微软雅黑" panose="020B0503020204020204" charset="-122"/>
              </a:rPr>
              <a:t>3.液体压强的规律：</a:t>
            </a:r>
          </a:p>
          <a:p>
            <a:pPr marL="0" indent="0" algn="l" eaLnBrk="1" fontAlgn="auto" latinLnBrk="0" hangingPunct="1">
              <a:lnSpc>
                <a:spcPct val="150000"/>
              </a:lnSpc>
            </a:pPr>
            <a:r>
              <a:rPr lang="zh-CN" sz="1800" b="0">
                <a:solidFill>
                  <a:srgbClr val="000000"/>
                </a:solidFill>
                <a:latin typeface="微软雅黑" panose="020B0503020204020204" charset="-122"/>
                <a:ea typeface="微软雅黑" panose="020B0503020204020204" charset="-122"/>
                <a:cs typeface="微软雅黑" panose="020B0503020204020204" charset="-122"/>
              </a:rPr>
              <a:t>（</a:t>
            </a:r>
            <a:r>
              <a:rPr lang="en-US" sz="1800" b="0">
                <a:solidFill>
                  <a:srgbClr val="000000"/>
                </a:solidFill>
                <a:latin typeface="微软雅黑" panose="020B0503020204020204" charset="-122"/>
                <a:ea typeface="微软雅黑" panose="020B0503020204020204" charset="-122"/>
                <a:cs typeface="微软雅黑" panose="020B0503020204020204" charset="-122"/>
              </a:rPr>
              <a:t>1</a:t>
            </a:r>
            <a:r>
              <a:rPr lang="zh-CN" sz="1800" b="0">
                <a:solidFill>
                  <a:srgbClr val="000000"/>
                </a:solidFill>
                <a:latin typeface="微软雅黑" panose="020B0503020204020204" charset="-122"/>
                <a:ea typeface="微软雅黑" panose="020B0503020204020204" charset="-122"/>
                <a:cs typeface="微软雅黑" panose="020B0503020204020204" charset="-122"/>
              </a:rPr>
              <a:t>）液体对容器底和侧壁都有压强，液体内部向</a:t>
            </a:r>
            <a:r>
              <a:rPr lang="zh-CN" sz="1800" b="0" u="sng">
                <a:solidFill>
                  <a:srgbClr val="FF0000"/>
                </a:solidFill>
                <a:uFill>
                  <a:solidFill>
                    <a:srgbClr val="000000"/>
                  </a:solidFill>
                </a:uFill>
                <a:latin typeface="微软雅黑" panose="020B0503020204020204" charset="-122"/>
                <a:ea typeface="微软雅黑" panose="020B0503020204020204" charset="-122"/>
                <a:cs typeface="微软雅黑" panose="020B0503020204020204" charset="-122"/>
              </a:rPr>
              <a:t>各个方向</a:t>
            </a:r>
            <a:r>
              <a:rPr lang="zh-CN" sz="1800" b="0">
                <a:solidFill>
                  <a:srgbClr val="000000"/>
                </a:solidFill>
                <a:latin typeface="微软雅黑" panose="020B0503020204020204" charset="-122"/>
                <a:ea typeface="微软雅黑" panose="020B0503020204020204" charset="-122"/>
                <a:cs typeface="微软雅黑" panose="020B0503020204020204" charset="-122"/>
              </a:rPr>
              <a:t>都有压强；</a:t>
            </a:r>
          </a:p>
          <a:p>
            <a:pPr marL="0" indent="0" algn="l" eaLnBrk="1" fontAlgn="auto" latinLnBrk="0" hangingPunct="1">
              <a:lnSpc>
                <a:spcPct val="150000"/>
              </a:lnSpc>
            </a:pPr>
            <a:r>
              <a:rPr lang="zh-CN" sz="1800" b="0">
                <a:solidFill>
                  <a:srgbClr val="000000"/>
                </a:solidFill>
                <a:latin typeface="微软雅黑" panose="020B0503020204020204" charset="-122"/>
                <a:ea typeface="微软雅黑" panose="020B0503020204020204" charset="-122"/>
                <a:cs typeface="微软雅黑" panose="020B0503020204020204" charset="-122"/>
              </a:rPr>
              <a:t>（</a:t>
            </a:r>
            <a:r>
              <a:rPr lang="en-US" sz="1800" b="0">
                <a:solidFill>
                  <a:srgbClr val="000000"/>
                </a:solidFill>
                <a:latin typeface="微软雅黑" panose="020B0503020204020204" charset="-122"/>
                <a:ea typeface="微软雅黑" panose="020B0503020204020204" charset="-122"/>
                <a:cs typeface="微软雅黑" panose="020B0503020204020204" charset="-122"/>
              </a:rPr>
              <a:t>2</a:t>
            </a:r>
            <a:r>
              <a:rPr lang="zh-CN" sz="1800" b="0">
                <a:solidFill>
                  <a:srgbClr val="000000"/>
                </a:solidFill>
                <a:latin typeface="微软雅黑" panose="020B0503020204020204" charset="-122"/>
                <a:ea typeface="微软雅黑" panose="020B0503020204020204" charset="-122"/>
                <a:cs typeface="微软雅黑" panose="020B0503020204020204" charset="-122"/>
              </a:rPr>
              <a:t>）在同一深度，液体向各个方向的压强都</a:t>
            </a:r>
            <a:r>
              <a:rPr lang="zh-CN" sz="1800" b="0" u="sng">
                <a:solidFill>
                  <a:srgbClr val="FF0000"/>
                </a:solidFill>
                <a:uFill>
                  <a:solidFill>
                    <a:srgbClr val="000000"/>
                  </a:solidFill>
                </a:uFill>
                <a:latin typeface="微软雅黑" panose="020B0503020204020204" charset="-122"/>
                <a:ea typeface="微软雅黑" panose="020B0503020204020204" charset="-122"/>
                <a:cs typeface="微软雅黑" panose="020B0503020204020204" charset="-122"/>
              </a:rPr>
              <a:t>相等</a:t>
            </a:r>
            <a:r>
              <a:rPr lang="zh-CN" sz="1800" b="0">
                <a:solidFill>
                  <a:srgbClr val="000000"/>
                </a:solidFill>
                <a:latin typeface="微软雅黑" panose="020B0503020204020204" charset="-122"/>
                <a:ea typeface="微软雅黑" panose="020B0503020204020204" charset="-122"/>
                <a:cs typeface="微软雅黑" panose="020B0503020204020204" charset="-122"/>
              </a:rPr>
              <a:t>；</a:t>
            </a:r>
          </a:p>
          <a:p>
            <a:pPr marL="0" indent="0" algn="l" eaLnBrk="1" fontAlgn="auto" latinLnBrk="0" hangingPunct="1">
              <a:lnSpc>
                <a:spcPct val="150000"/>
              </a:lnSpc>
            </a:pPr>
            <a:r>
              <a:rPr lang="zh-CN" sz="1800" b="0">
                <a:solidFill>
                  <a:srgbClr val="000000"/>
                </a:solidFill>
                <a:latin typeface="微软雅黑" panose="020B0503020204020204" charset="-122"/>
                <a:ea typeface="微软雅黑" panose="020B0503020204020204" charset="-122"/>
                <a:cs typeface="微软雅黑" panose="020B0503020204020204" charset="-122"/>
              </a:rPr>
              <a:t>（</a:t>
            </a:r>
            <a:r>
              <a:rPr lang="en-US" sz="1800" b="0">
                <a:solidFill>
                  <a:srgbClr val="000000"/>
                </a:solidFill>
                <a:latin typeface="微软雅黑" panose="020B0503020204020204" charset="-122"/>
                <a:ea typeface="微软雅黑" panose="020B0503020204020204" charset="-122"/>
                <a:cs typeface="微软雅黑" panose="020B0503020204020204" charset="-122"/>
              </a:rPr>
              <a:t>3</a:t>
            </a:r>
            <a:r>
              <a:rPr lang="zh-CN" sz="1800" b="0">
                <a:solidFill>
                  <a:srgbClr val="000000"/>
                </a:solidFill>
                <a:latin typeface="微软雅黑" panose="020B0503020204020204" charset="-122"/>
                <a:ea typeface="微软雅黑" panose="020B0503020204020204" charset="-122"/>
                <a:cs typeface="微软雅黑" panose="020B0503020204020204" charset="-122"/>
              </a:rPr>
              <a:t>）液体的压强随深度的增加而</a:t>
            </a:r>
            <a:r>
              <a:rPr lang="zh-CN" sz="1800" b="0" u="sng">
                <a:solidFill>
                  <a:srgbClr val="FF0000"/>
                </a:solidFill>
                <a:uFill>
                  <a:solidFill>
                    <a:srgbClr val="000000"/>
                  </a:solidFill>
                </a:uFill>
                <a:latin typeface="微软雅黑" panose="020B0503020204020204" charset="-122"/>
                <a:ea typeface="微软雅黑" panose="020B0503020204020204" charset="-122"/>
                <a:cs typeface="微软雅黑" panose="020B0503020204020204" charset="-122"/>
              </a:rPr>
              <a:t>增大</a:t>
            </a:r>
            <a:r>
              <a:rPr lang="zh-CN" sz="1800" b="0">
                <a:solidFill>
                  <a:srgbClr val="000000"/>
                </a:solidFill>
                <a:latin typeface="微软雅黑" panose="020B0503020204020204" charset="-122"/>
                <a:ea typeface="微软雅黑" panose="020B0503020204020204" charset="-122"/>
                <a:cs typeface="微软雅黑" panose="020B0503020204020204" charset="-122"/>
              </a:rPr>
              <a:t>（如图一所示）；</a:t>
            </a:r>
          </a:p>
          <a:p>
            <a:pPr marL="0" indent="0" algn="l" eaLnBrk="1" fontAlgn="auto" latinLnBrk="0" hangingPunct="1">
              <a:lnSpc>
                <a:spcPct val="150000"/>
              </a:lnSpc>
            </a:pPr>
            <a:r>
              <a:rPr lang="zh-CN" altLang="en-US" sz="1800">
                <a:latin typeface="微软雅黑" panose="020B0503020204020204" charset="-122"/>
                <a:ea typeface="微软雅黑" panose="020B0503020204020204" charset="-122"/>
                <a:cs typeface="微软雅黑" panose="020B0503020204020204" charset="-122"/>
              </a:rPr>
              <a:t>（4）相同高度，不同液体的压强与液体的密度有关。</a:t>
            </a:r>
          </a:p>
        </p:txBody>
      </p:sp>
      <p:pic>
        <p:nvPicPr>
          <p:cNvPr id="101" name="图片 11"/>
          <p:cNvPicPr>
            <a:picLocks noChangeAspect="1"/>
          </p:cNvPicPr>
          <p:nvPr/>
        </p:nvPicPr>
        <p:blipFill>
          <a:blip r:embed="rId2"/>
          <a:stretch>
            <a:fillRect/>
          </a:stretch>
        </p:blipFill>
        <p:spPr>
          <a:xfrm>
            <a:off x="6360479" y="2837200"/>
            <a:ext cx="2200275" cy="2119784"/>
          </a:xfrm>
          <a:prstGeom prst="rect">
            <a:avLst/>
          </a:prstGeom>
          <a:noFill/>
          <a:ln>
            <a:noFill/>
          </a:ln>
        </p:spPr>
      </p:pic>
      <p:pic>
        <p:nvPicPr>
          <p:cNvPr id="4" name="图片 -2147482581" descr="图片1"/>
          <p:cNvPicPr>
            <a:picLocks noChangeAspect="1"/>
          </p:cNvPicPr>
          <p:nvPr/>
        </p:nvPicPr>
        <p:blipFill>
          <a:blip r:embed="rId3"/>
          <a:stretch>
            <a:fillRect/>
          </a:stretch>
        </p:blipFill>
        <p:spPr>
          <a:xfrm>
            <a:off x="1058545" y="105671"/>
            <a:ext cx="1234440" cy="730148"/>
          </a:xfrm>
          <a:prstGeom prst="rect">
            <a:avLst/>
          </a:prstGeom>
          <a:noFill/>
          <a:ln w="9525">
            <a:noFill/>
          </a:ln>
        </p:spPr>
      </p:pic>
    </p:spTree>
    <p:extLst>
      <p:ext uri="{BB962C8B-B14F-4D97-AF65-F5344CB8AC3E}">
        <p14:creationId xmlns:p14="http://schemas.microsoft.com/office/powerpoint/2010/main" val="3070157974"/>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102">
                                            <p:txEl>
                                              <p:pRg st="0" end="0"/>
                                            </p:txEl>
                                          </p:spTgt>
                                        </p:tgtEl>
                                        <p:attrNameLst>
                                          <p:attrName>style.visibility</p:attrName>
                                        </p:attrNameLst>
                                      </p:cBhvr>
                                      <p:to>
                                        <p:strVal val="visible"/>
                                      </p:to>
                                    </p:set>
                                    <p:animEffect transition="in" filter="checkerboard(across)">
                                      <p:cBhvr>
                                        <p:cTn id="7" dur="1000"/>
                                        <p:tgtEl>
                                          <p:spTgt spid="102">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5" presetClass="entr" presetSubtype="10" fill="hold" nodeType="clickEffect">
                                  <p:stCondLst>
                                    <p:cond delay="0"/>
                                  </p:stCondLst>
                                  <p:childTnLst>
                                    <p:set>
                                      <p:cBhvr>
                                        <p:cTn id="12" dur="1000" fill="hold">
                                          <p:stCondLst>
                                            <p:cond delay="0"/>
                                          </p:stCondLst>
                                        </p:cTn>
                                        <p:tgtEl>
                                          <p:spTgt spid="102">
                                            <p:txEl>
                                              <p:pRg st="1" end="1"/>
                                            </p:txEl>
                                          </p:spTgt>
                                        </p:tgtEl>
                                        <p:attrNameLst>
                                          <p:attrName>style.visibility</p:attrName>
                                        </p:attrNameLst>
                                      </p:cBhvr>
                                      <p:to>
                                        <p:strVal val="visible"/>
                                      </p:to>
                                    </p:set>
                                    <p:animEffect transition="in" filter="checkerboard(across)">
                                      <p:cBhvr>
                                        <p:cTn id="13" dur="1000"/>
                                        <p:tgtEl>
                                          <p:spTgt spid="102">
                                            <p:txEl>
                                              <p:pRg st="1" end="1"/>
                                            </p:txEl>
                                          </p:spTgt>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5" presetClass="entr" presetSubtype="10" fill="hold" nodeType="clickEffect">
                                  <p:stCondLst>
                                    <p:cond delay="0"/>
                                  </p:stCondLst>
                                  <p:childTnLst>
                                    <p:set>
                                      <p:cBhvr>
                                        <p:cTn id="18" dur="1000" fill="hold">
                                          <p:stCondLst>
                                            <p:cond delay="0"/>
                                          </p:stCondLst>
                                        </p:cTn>
                                        <p:tgtEl>
                                          <p:spTgt spid="102">
                                            <p:txEl>
                                              <p:pRg st="2" end="2"/>
                                            </p:txEl>
                                          </p:spTgt>
                                        </p:tgtEl>
                                        <p:attrNameLst>
                                          <p:attrName>style.visibility</p:attrName>
                                        </p:attrNameLst>
                                      </p:cBhvr>
                                      <p:to>
                                        <p:strVal val="visible"/>
                                      </p:to>
                                    </p:set>
                                    <p:animEffect transition="in" filter="checkerboard(across)">
                                      <p:cBhvr>
                                        <p:cTn id="19" dur="1000"/>
                                        <p:tgtEl>
                                          <p:spTgt spid="102">
                                            <p:txEl>
                                              <p:pRg st="2" end="2"/>
                                            </p:txEl>
                                          </p:spTgt>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5" presetClass="entr" presetSubtype="10" fill="hold" nodeType="clickEffect">
                                  <p:stCondLst>
                                    <p:cond delay="0"/>
                                  </p:stCondLst>
                                  <p:childTnLst>
                                    <p:set>
                                      <p:cBhvr>
                                        <p:cTn id="24" dur="1000" fill="hold">
                                          <p:stCondLst>
                                            <p:cond delay="0"/>
                                          </p:stCondLst>
                                        </p:cTn>
                                        <p:tgtEl>
                                          <p:spTgt spid="102">
                                            <p:txEl>
                                              <p:pRg st="3" end="3"/>
                                            </p:txEl>
                                          </p:spTgt>
                                        </p:tgtEl>
                                        <p:attrNameLst>
                                          <p:attrName>style.visibility</p:attrName>
                                        </p:attrNameLst>
                                      </p:cBhvr>
                                      <p:to>
                                        <p:strVal val="visible"/>
                                      </p:to>
                                    </p:set>
                                    <p:animEffect transition="in" filter="checkerboard(across)">
                                      <p:cBhvr>
                                        <p:cTn id="25" dur="1000"/>
                                        <p:tgtEl>
                                          <p:spTgt spid="102">
                                            <p:txEl>
                                              <p:pRg st="3" end="3"/>
                                            </p:txEl>
                                          </p:spTgt>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5" presetClass="entr" presetSubtype="10" fill="hold" nodeType="clickEffect">
                                  <p:stCondLst>
                                    <p:cond delay="0"/>
                                  </p:stCondLst>
                                  <p:childTnLst>
                                    <p:set>
                                      <p:cBhvr>
                                        <p:cTn id="30" dur="1000" fill="hold">
                                          <p:stCondLst>
                                            <p:cond delay="0"/>
                                          </p:stCondLst>
                                        </p:cTn>
                                        <p:tgtEl>
                                          <p:spTgt spid="102">
                                            <p:txEl>
                                              <p:pRg st="4" end="4"/>
                                            </p:txEl>
                                          </p:spTgt>
                                        </p:tgtEl>
                                        <p:attrNameLst>
                                          <p:attrName>style.visibility</p:attrName>
                                        </p:attrNameLst>
                                      </p:cBhvr>
                                      <p:to>
                                        <p:strVal val="visible"/>
                                      </p:to>
                                    </p:set>
                                    <p:animEffect transition="in" filter="checkerboard(across)">
                                      <p:cBhvr>
                                        <p:cTn id="31" dur="1000"/>
                                        <p:tgtEl>
                                          <p:spTgt spid="102">
                                            <p:txEl>
                                              <p:pRg st="4" end="4"/>
                                            </p:txEl>
                                          </p:spTgt>
                                        </p:tgtEl>
                                      </p:cBhvr>
                                    </p:animEffect>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5" presetClass="entr" presetSubtype="10" fill="hold" nodeType="clickEffect">
                                  <p:stCondLst>
                                    <p:cond delay="0"/>
                                  </p:stCondLst>
                                  <p:childTnLst>
                                    <p:set>
                                      <p:cBhvr>
                                        <p:cTn id="36" dur="1000" fill="hold">
                                          <p:stCondLst>
                                            <p:cond delay="0"/>
                                          </p:stCondLst>
                                        </p:cTn>
                                        <p:tgtEl>
                                          <p:spTgt spid="102">
                                            <p:txEl>
                                              <p:pRg st="5" end="5"/>
                                            </p:txEl>
                                          </p:spTgt>
                                        </p:tgtEl>
                                        <p:attrNameLst>
                                          <p:attrName>style.visibility</p:attrName>
                                        </p:attrNameLst>
                                      </p:cBhvr>
                                      <p:to>
                                        <p:strVal val="visible"/>
                                      </p:to>
                                    </p:set>
                                    <p:animEffect transition="in" filter="checkerboard(across)">
                                      <p:cBhvr>
                                        <p:cTn id="37" dur="1000"/>
                                        <p:tgtEl>
                                          <p:spTgt spid="102">
                                            <p:txEl>
                                              <p:pRg st="5" end="5"/>
                                            </p:txEl>
                                          </p:spTgt>
                                        </p:tgtEl>
                                      </p:cBhvr>
                                    </p:animEffect>
                                  </p:childTnLst>
                                </p:cTn>
                              </p:par>
                            </p:childTnLst>
                          </p:cTn>
                        </p:par>
                      </p:childTnLst>
                    </p:cTn>
                  </p:par>
                  <p:par>
                    <p:cTn id="38" fill="hold" nodeType="clickPar">
                      <p:stCondLst>
                        <p:cond delay="indefinite"/>
                      </p:stCondLst>
                      <p:childTnLst>
                        <p:par>
                          <p:cTn id="39" fill="hold" nodeType="withGroup">
                            <p:stCondLst>
                              <p:cond delay="indefinite"/>
                            </p:stCondLst>
                          </p:cTn>
                        </p:par>
                        <p:par>
                          <p:cTn id="40" fill="hold" nodeType="afterGroup">
                            <p:stCondLst>
                              <p:cond delay="0"/>
                            </p:stCondLst>
                            <p:childTnLst>
                              <p:par>
                                <p:cTn id="41" presetID="5" presetClass="entr" presetSubtype="10" fill="hold" nodeType="clickEffect">
                                  <p:stCondLst>
                                    <p:cond delay="0"/>
                                  </p:stCondLst>
                                  <p:childTnLst>
                                    <p:set>
                                      <p:cBhvr>
                                        <p:cTn id="42" dur="1000" fill="hold">
                                          <p:stCondLst>
                                            <p:cond delay="0"/>
                                          </p:stCondLst>
                                        </p:cTn>
                                        <p:tgtEl>
                                          <p:spTgt spid="102">
                                            <p:txEl>
                                              <p:pRg st="6" end="6"/>
                                            </p:txEl>
                                          </p:spTgt>
                                        </p:tgtEl>
                                        <p:attrNameLst>
                                          <p:attrName>style.visibility</p:attrName>
                                        </p:attrNameLst>
                                      </p:cBhvr>
                                      <p:to>
                                        <p:strVal val="visible"/>
                                      </p:to>
                                    </p:set>
                                    <p:animEffect transition="in" filter="checkerboard(across)">
                                      <p:cBhvr>
                                        <p:cTn id="43" dur="1000"/>
                                        <p:tgtEl>
                                          <p:spTgt spid="102">
                                            <p:txEl>
                                              <p:pRg st="6" end="6"/>
                                            </p:txEl>
                                          </p:spTgt>
                                        </p:tgtEl>
                                      </p:cBhvr>
                                    </p:animEffect>
                                  </p:childTnLst>
                                </p:cTn>
                              </p:par>
                            </p:childTnLst>
                          </p:cTn>
                        </p:par>
                      </p:childTnLst>
                    </p:cTn>
                  </p:par>
                  <p:par>
                    <p:cTn id="44" fill="hold" nodeType="clickPar">
                      <p:stCondLst>
                        <p:cond delay="indefinite"/>
                      </p:stCondLst>
                      <p:childTnLst>
                        <p:par>
                          <p:cTn id="45" fill="hold" nodeType="withGroup">
                            <p:stCondLst>
                              <p:cond delay="indefinite"/>
                            </p:stCondLst>
                          </p:cTn>
                        </p:par>
                        <p:par>
                          <p:cTn id="46" fill="hold" nodeType="afterGroup">
                            <p:stCondLst>
                              <p:cond delay="0"/>
                            </p:stCondLst>
                            <p:childTnLst>
                              <p:par>
                                <p:cTn id="47" presetID="5" presetClass="entr" presetSubtype="10" fill="hold" nodeType="clickEffect">
                                  <p:stCondLst>
                                    <p:cond delay="0"/>
                                  </p:stCondLst>
                                  <p:childTnLst>
                                    <p:set>
                                      <p:cBhvr>
                                        <p:cTn id="48" dur="1000" fill="hold">
                                          <p:stCondLst>
                                            <p:cond delay="0"/>
                                          </p:stCondLst>
                                        </p:cTn>
                                        <p:tgtEl>
                                          <p:spTgt spid="101"/>
                                        </p:tgtEl>
                                        <p:attrNameLst>
                                          <p:attrName>style.visibility</p:attrName>
                                        </p:attrNameLst>
                                      </p:cBhvr>
                                      <p:to>
                                        <p:strVal val="visible"/>
                                      </p:to>
                                    </p:set>
                                    <p:animEffect transition="in" filter="checkerboard(across)">
                                      <p:cBhvr>
                                        <p:cTn id="49" dur="10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4</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4" name="文本框 3"/>
          <p:cNvSpPr txBox="1"/>
          <p:nvPr/>
        </p:nvSpPr>
        <p:spPr>
          <a:xfrm>
            <a:off x="7535546" y="1249591"/>
            <a:ext cx="297815" cy="36793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en-US" altLang="zh-CN" sz="18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C</a:t>
            </a:r>
          </a:p>
        </p:txBody>
      </p:sp>
      <p:sp>
        <p:nvSpPr>
          <p:cNvPr id="100" name="文本框 99"/>
          <p:cNvSpPr txBox="1"/>
          <p:nvPr/>
        </p:nvSpPr>
        <p:spPr>
          <a:xfrm>
            <a:off x="327026" y="1108908"/>
            <a:ext cx="8658225" cy="2173893"/>
          </a:xfrm>
          <a:prstGeom prst="rect">
            <a:avLst/>
          </a:prstGeom>
          <a:noFill/>
          <a:ln w="9525">
            <a:noFill/>
          </a:ln>
        </p:spPr>
        <p:txBody>
          <a:bodyPr wrap="square">
            <a:spAutoFit/>
          </a:bodyPr>
          <a:lstStyle/>
          <a:p>
            <a:pPr marL="0" indent="0" algn="l" eaLnBrk="1" fontAlgn="auto" latinLnBrk="0" hangingPunct="1">
              <a:lnSpc>
                <a:spcPct val="150000"/>
              </a:lnSpc>
            </a:pPr>
            <a:r>
              <a:rPr lang="en-US" altLang="zh-CN" sz="1800" b="1">
                <a:latin typeface="微软雅黑" panose="020B0503020204020204" charset="-122"/>
                <a:ea typeface="微软雅黑" panose="020B0503020204020204" charset="-122"/>
                <a:cs typeface="微软雅黑" panose="020B0503020204020204" charset="-122"/>
              </a:rPr>
              <a:t>4.</a:t>
            </a:r>
            <a:r>
              <a:rPr sz="1800" b="1">
                <a:latin typeface="微软雅黑" panose="020B0503020204020204" charset="-122"/>
                <a:ea typeface="微软雅黑" panose="020B0503020204020204" charset="-122"/>
                <a:cs typeface="微软雅黑" panose="020B0503020204020204" charset="-122"/>
              </a:rPr>
              <a:t>（2020·湖南常德）</a:t>
            </a:r>
            <a:r>
              <a:rPr sz="1800">
                <a:latin typeface="微软雅黑" panose="020B0503020204020204" charset="-122"/>
                <a:ea typeface="微软雅黑" panose="020B0503020204020204" charset="-122"/>
                <a:cs typeface="微软雅黑" panose="020B0503020204020204" charset="-122"/>
              </a:rPr>
              <a:t>日常生活中，处处有物理。下列分析正确的是（　　）。</a:t>
            </a:r>
          </a:p>
          <a:p>
            <a:pPr marL="0" indent="0" algn="l" eaLnBrk="1" fontAlgn="auto" latinLnBrk="0" hangingPunct="1">
              <a:lnSpc>
                <a:spcPct val="150000"/>
              </a:lnSpc>
            </a:pPr>
            <a:r>
              <a:rPr sz="1800">
                <a:latin typeface="微软雅黑" panose="020B0503020204020204" charset="-122"/>
                <a:ea typeface="微软雅黑" panose="020B0503020204020204" charset="-122"/>
                <a:cs typeface="微软雅黑" panose="020B0503020204020204" charset="-122"/>
              </a:rPr>
              <a:t>A. 鸡蛋碰石头，鸡蛋碎了，说明鸡蛋受到的力大于石头受到的力；</a:t>
            </a:r>
          </a:p>
          <a:p>
            <a:pPr marL="0" indent="0" algn="l" eaLnBrk="1" fontAlgn="auto" latinLnBrk="0" hangingPunct="1">
              <a:lnSpc>
                <a:spcPct val="150000"/>
              </a:lnSpc>
            </a:pPr>
            <a:r>
              <a:rPr sz="1800">
                <a:latin typeface="微软雅黑" panose="020B0503020204020204" charset="-122"/>
                <a:ea typeface="微软雅黑" panose="020B0503020204020204" charset="-122"/>
                <a:cs typeface="微软雅黑" panose="020B0503020204020204" charset="-122"/>
              </a:rPr>
              <a:t>B. 利用高压锅煮食物容易煮熟，原因是压强越大，沸点越低；</a:t>
            </a:r>
          </a:p>
          <a:p>
            <a:pPr marL="0" indent="0" algn="l" eaLnBrk="1" fontAlgn="auto" latinLnBrk="0" hangingPunct="1">
              <a:lnSpc>
                <a:spcPct val="150000"/>
              </a:lnSpc>
            </a:pPr>
            <a:r>
              <a:rPr sz="1800">
                <a:latin typeface="微软雅黑" panose="020B0503020204020204" charset="-122"/>
                <a:ea typeface="微软雅黑" panose="020B0503020204020204" charset="-122"/>
                <a:cs typeface="微软雅黑" panose="020B0503020204020204" charset="-122"/>
              </a:rPr>
              <a:t>C. 飞机飞行时获得升力是利用了流体压强与流速的关系；</a:t>
            </a:r>
          </a:p>
          <a:p>
            <a:pPr marL="0" indent="0" algn="l" eaLnBrk="1" fontAlgn="auto" latinLnBrk="0" hangingPunct="1">
              <a:lnSpc>
                <a:spcPct val="150000"/>
              </a:lnSpc>
            </a:pPr>
            <a:r>
              <a:rPr sz="1800">
                <a:latin typeface="微软雅黑" panose="020B0503020204020204" charset="-122"/>
                <a:ea typeface="微软雅黑" panose="020B0503020204020204" charset="-122"/>
                <a:cs typeface="微软雅黑" panose="020B0503020204020204" charset="-122"/>
              </a:rPr>
              <a:t>D. 短跑运动员冲过终点后，不能立刻停下，说明物体的速度越大则惯性越大</a:t>
            </a:r>
          </a:p>
        </p:txBody>
      </p:sp>
      <p:pic>
        <p:nvPicPr>
          <p:cNvPr id="7" name="图片 -2147482531" descr="图片4"/>
          <p:cNvPicPr>
            <a:picLocks noChangeAspect="1"/>
          </p:cNvPicPr>
          <p:nvPr/>
        </p:nvPicPr>
        <p:blipFill>
          <a:blip r:embed="rId2"/>
          <a:stretch>
            <a:fillRect/>
          </a:stretch>
        </p:blipFill>
        <p:spPr>
          <a:xfrm>
            <a:off x="1058545" y="121586"/>
            <a:ext cx="1203960" cy="712324"/>
          </a:xfrm>
          <a:prstGeom prst="rect">
            <a:avLst/>
          </a:prstGeom>
          <a:noFill/>
          <a:ln w="9525">
            <a:noFill/>
          </a:ln>
        </p:spPr>
      </p:pic>
    </p:spTree>
    <p:extLst>
      <p:ext uri="{BB962C8B-B14F-4D97-AF65-F5344CB8AC3E}">
        <p14:creationId xmlns:p14="http://schemas.microsoft.com/office/powerpoint/2010/main" val="3774904295"/>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100"/>
                                        </p:tgtEl>
                                        <p:attrNameLst>
                                          <p:attrName>style.visibility</p:attrName>
                                        </p:attrNameLst>
                                      </p:cBhvr>
                                      <p:to>
                                        <p:strVal val="visible"/>
                                      </p:to>
                                    </p:set>
                                    <p:animEffect transition="in" filter="checkerboard(across)">
                                      <p:cBhvr>
                                        <p:cTn id="7" dur="1000"/>
                                        <p:tgtEl>
                                          <p:spTgt spid="100"/>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5" presetClass="entr" presetSubtype="10" fill="hold" grpId="0" nodeType="clickEffect">
                                  <p:stCondLst>
                                    <p:cond delay="0"/>
                                  </p:stCondLst>
                                  <p:childTnLst>
                                    <p:set>
                                      <p:cBhvr>
                                        <p:cTn id="12" dur="1000" fill="hold">
                                          <p:stCondLst>
                                            <p:cond delay="0"/>
                                          </p:stCondLst>
                                        </p:cTn>
                                        <p:tgtEl>
                                          <p:spTgt spid="4"/>
                                        </p:tgtEl>
                                        <p:attrNameLst>
                                          <p:attrName>style.visibility</p:attrName>
                                        </p:attrNameLst>
                                      </p:cBhvr>
                                      <p:to>
                                        <p:strVal val="visible"/>
                                      </p:to>
                                    </p:set>
                                    <p:animEffect transition="in" filter="checkerboard(across)">
                                      <p:cBhvr>
                                        <p:cTn id="13"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0"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4</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4" name="文本框 3"/>
          <p:cNvSpPr txBox="1"/>
          <p:nvPr/>
        </p:nvSpPr>
        <p:spPr>
          <a:xfrm>
            <a:off x="5535930" y="1572333"/>
            <a:ext cx="919480" cy="36793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en-US" altLang="zh-CN" sz="18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18000</a:t>
            </a:r>
          </a:p>
        </p:txBody>
      </p:sp>
      <p:sp>
        <p:nvSpPr>
          <p:cNvPr id="100" name="文本框 99"/>
          <p:cNvSpPr txBox="1"/>
          <p:nvPr/>
        </p:nvSpPr>
        <p:spPr>
          <a:xfrm>
            <a:off x="327026" y="1108908"/>
            <a:ext cx="8658225" cy="1757575"/>
          </a:xfrm>
          <a:prstGeom prst="rect">
            <a:avLst/>
          </a:prstGeom>
          <a:noFill/>
          <a:ln w="9525">
            <a:noFill/>
          </a:ln>
        </p:spPr>
        <p:txBody>
          <a:bodyPr wrap="square">
            <a:spAutoFit/>
          </a:bodyPr>
          <a:lstStyle/>
          <a:p>
            <a:pPr marL="0" indent="0" algn="l" eaLnBrk="1" fontAlgn="auto" latinLnBrk="0" hangingPunct="1">
              <a:lnSpc>
                <a:spcPct val="150000"/>
              </a:lnSpc>
            </a:pPr>
            <a:r>
              <a:rPr lang="en-US" altLang="zh-CN" sz="1800" b="1">
                <a:latin typeface="微软雅黑" panose="020B0503020204020204" charset="-122"/>
                <a:ea typeface="微软雅黑" panose="020B0503020204020204" charset="-122"/>
                <a:cs typeface="微软雅黑" panose="020B0503020204020204" charset="-122"/>
              </a:rPr>
              <a:t>5.</a:t>
            </a:r>
            <a:r>
              <a:rPr sz="1800" b="1">
                <a:latin typeface="微软雅黑" panose="020B0503020204020204" charset="-122"/>
                <a:ea typeface="微软雅黑" panose="020B0503020204020204" charset="-122"/>
                <a:cs typeface="微软雅黑" panose="020B0503020204020204" charset="-122"/>
              </a:rPr>
              <a:t>（2020·江苏泰州）</a:t>
            </a:r>
            <a:r>
              <a:rPr sz="1800">
                <a:latin typeface="微软雅黑" panose="020B0503020204020204" charset="-122"/>
                <a:ea typeface="微软雅黑" panose="020B0503020204020204" charset="-122"/>
                <a:cs typeface="微软雅黑" panose="020B0503020204020204" charset="-122"/>
              </a:rPr>
              <a:t>如图是学校的防疫消毒壶，壶和消毒液总重为18N，壶底与水平桌面的接触面积为10cm2，则壶对桌面的压强为__________Pa。值日生按要求喷洒部分消毒液后，将消毒壶放回原处，此时消毒波对壶底的压强将__________（选填“变大”、“不变”或“变小”），这是因为液体压强与液体的__________有关。</a:t>
            </a:r>
          </a:p>
        </p:txBody>
      </p:sp>
      <p:pic>
        <p:nvPicPr>
          <p:cNvPr id="7" name="图片 -2147482531" descr="图片4"/>
          <p:cNvPicPr>
            <a:picLocks noChangeAspect="1"/>
          </p:cNvPicPr>
          <p:nvPr/>
        </p:nvPicPr>
        <p:blipFill>
          <a:blip r:embed="rId2"/>
          <a:stretch>
            <a:fillRect/>
          </a:stretch>
        </p:blipFill>
        <p:spPr>
          <a:xfrm>
            <a:off x="1058545" y="121586"/>
            <a:ext cx="1203960" cy="712324"/>
          </a:xfrm>
          <a:prstGeom prst="rect">
            <a:avLst/>
          </a:prstGeom>
          <a:noFill/>
          <a:ln w="9525">
            <a:noFill/>
          </a:ln>
        </p:spPr>
      </p:pic>
      <p:sp>
        <p:nvSpPr>
          <p:cNvPr id="2" name="文本框 1"/>
          <p:cNvSpPr txBox="1"/>
          <p:nvPr/>
        </p:nvSpPr>
        <p:spPr>
          <a:xfrm>
            <a:off x="7018656" y="2011567"/>
            <a:ext cx="697865" cy="36793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18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变小</a:t>
            </a:r>
          </a:p>
        </p:txBody>
      </p:sp>
      <p:sp>
        <p:nvSpPr>
          <p:cNvPr id="3" name="文本框 2"/>
          <p:cNvSpPr txBox="1"/>
          <p:nvPr/>
        </p:nvSpPr>
        <p:spPr>
          <a:xfrm>
            <a:off x="7018656" y="2379506"/>
            <a:ext cx="697865" cy="36793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18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深度</a:t>
            </a:r>
          </a:p>
        </p:txBody>
      </p:sp>
    </p:spTree>
    <p:extLst>
      <p:ext uri="{BB962C8B-B14F-4D97-AF65-F5344CB8AC3E}">
        <p14:creationId xmlns:p14="http://schemas.microsoft.com/office/powerpoint/2010/main" val="1726807554"/>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100"/>
                                        </p:tgtEl>
                                        <p:attrNameLst>
                                          <p:attrName>style.visibility</p:attrName>
                                        </p:attrNameLst>
                                      </p:cBhvr>
                                      <p:to>
                                        <p:strVal val="visible"/>
                                      </p:to>
                                    </p:set>
                                    <p:animEffect transition="in" filter="checkerboard(across)">
                                      <p:cBhvr>
                                        <p:cTn id="7" dur="1000"/>
                                        <p:tgtEl>
                                          <p:spTgt spid="100"/>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5" presetClass="entr" presetSubtype="10" fill="hold" grpId="0" nodeType="clickEffect">
                                  <p:stCondLst>
                                    <p:cond delay="0"/>
                                  </p:stCondLst>
                                  <p:childTnLst>
                                    <p:set>
                                      <p:cBhvr>
                                        <p:cTn id="12" dur="1000" fill="hold">
                                          <p:stCondLst>
                                            <p:cond delay="0"/>
                                          </p:stCondLst>
                                        </p:cTn>
                                        <p:tgtEl>
                                          <p:spTgt spid="4"/>
                                        </p:tgtEl>
                                        <p:attrNameLst>
                                          <p:attrName>style.visibility</p:attrName>
                                        </p:attrNameLst>
                                      </p:cBhvr>
                                      <p:to>
                                        <p:strVal val="visible"/>
                                      </p:to>
                                    </p:set>
                                    <p:animEffect transition="in" filter="checkerboard(across)">
                                      <p:cBhvr>
                                        <p:cTn id="13" dur="1000"/>
                                        <p:tgtEl>
                                          <p:spTgt spid="4"/>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5" presetClass="entr" presetSubtype="10" fill="hold" grpId="0" nodeType="clickEffect">
                                  <p:stCondLst>
                                    <p:cond delay="0"/>
                                  </p:stCondLst>
                                  <p:childTnLst>
                                    <p:set>
                                      <p:cBhvr>
                                        <p:cTn id="18" dur="1000" fill="hold">
                                          <p:stCondLst>
                                            <p:cond delay="0"/>
                                          </p:stCondLst>
                                        </p:cTn>
                                        <p:tgtEl>
                                          <p:spTgt spid="2"/>
                                        </p:tgtEl>
                                        <p:attrNameLst>
                                          <p:attrName>style.visibility</p:attrName>
                                        </p:attrNameLst>
                                      </p:cBhvr>
                                      <p:to>
                                        <p:strVal val="visible"/>
                                      </p:to>
                                    </p:set>
                                    <p:animEffect transition="in" filter="checkerboard(across)">
                                      <p:cBhvr>
                                        <p:cTn id="19" dur="1000"/>
                                        <p:tgtEl>
                                          <p:spTgt spid="2"/>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5" presetClass="entr" presetSubtype="10" fill="hold" grpId="0" nodeType="clickEffect">
                                  <p:stCondLst>
                                    <p:cond delay="0"/>
                                  </p:stCondLst>
                                  <p:childTnLst>
                                    <p:set>
                                      <p:cBhvr>
                                        <p:cTn id="24" dur="1000" fill="hold">
                                          <p:stCondLst>
                                            <p:cond delay="0"/>
                                          </p:stCondLst>
                                        </p:cTn>
                                        <p:tgtEl>
                                          <p:spTgt spid="3"/>
                                        </p:tgtEl>
                                        <p:attrNameLst>
                                          <p:attrName>style.visibility</p:attrName>
                                        </p:attrNameLst>
                                      </p:cBhvr>
                                      <p:to>
                                        <p:strVal val="visible"/>
                                      </p:to>
                                    </p:set>
                                    <p:animEffect transition="in" filter="checkerboard(across)">
                                      <p:cBhvr>
                                        <p:cTn id="25"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0" grpId="0"/>
      <p:bldP spid="2" grpId="0"/>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1</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2713990" y="466607"/>
            <a:ext cx="2471420" cy="369212"/>
          </a:xfrm>
          <a:prstGeom prst="rect">
            <a:avLst/>
          </a:prstGeom>
          <a:noFill/>
          <a:ln w="9525">
            <a:noFill/>
          </a:ln>
        </p:spPr>
        <p:txBody>
          <a:bodyPr wrap="square">
            <a:spAutoFit/>
          </a:bodyPr>
          <a:lstStyle/>
          <a:p>
            <a:pPr marL="0" indent="0" algn="l" eaLnBrk="1" fontAlgn="auto" latinLnBrk="0" hangingPunct="1"/>
            <a:r>
              <a:rPr lang="zh-CN" sz="1800" b="1">
                <a:solidFill>
                  <a:srgbClr val="0000FF"/>
                </a:solidFill>
                <a:latin typeface="微软雅黑" panose="020B0503020204020204" charset="-122"/>
                <a:ea typeface="微软雅黑" panose="020B0503020204020204" charset="-122"/>
              </a:rPr>
              <a:t>知识点二、液体压强</a:t>
            </a:r>
            <a:endParaRPr lang="zh-CN" altLang="en-US" sz="1800" b="1">
              <a:solidFill>
                <a:srgbClr val="0000FF"/>
              </a:solidFill>
              <a:latin typeface="微软雅黑" panose="020B0503020204020204" charset="-122"/>
              <a:ea typeface="微软雅黑" panose="020B0503020204020204" charset="-122"/>
            </a:endParaRPr>
          </a:p>
        </p:txBody>
      </p:sp>
      <p:sp>
        <p:nvSpPr>
          <p:cNvPr id="4" name="文本框 3"/>
          <p:cNvSpPr txBox="1"/>
          <p:nvPr/>
        </p:nvSpPr>
        <p:spPr>
          <a:xfrm>
            <a:off x="327025" y="1924993"/>
            <a:ext cx="6868160" cy="3007165"/>
          </a:xfrm>
          <a:prstGeom prst="rect">
            <a:avLst/>
          </a:prstGeom>
          <a:noFill/>
          <a:ln w="9525">
            <a:noFill/>
          </a:ln>
        </p:spPr>
        <p:txBody>
          <a:bodyPr wrap="square">
            <a:spAutoFit/>
          </a:bodyPr>
          <a:lstStyle/>
          <a:p>
            <a:pPr marL="0" indent="0" algn="l" eaLnBrk="1" fontAlgn="auto" latinLnBrk="0" hangingPunct="1">
              <a:lnSpc>
                <a:spcPct val="150000"/>
              </a:lnSpc>
            </a:pPr>
            <a:r>
              <a:rPr lang="zh-CN" sz="1800" b="0">
                <a:solidFill>
                  <a:srgbClr val="000000"/>
                </a:solidFill>
                <a:latin typeface="微软雅黑" panose="020B0503020204020204" charset="-122"/>
                <a:ea typeface="微软雅黑" panose="020B0503020204020204" charset="-122"/>
                <a:cs typeface="微软雅黑" panose="020B0503020204020204" charset="-122"/>
              </a:rPr>
              <a:t>从公式中看出：液体的压强只与液体的密度和液体的深度有关，而与液体的质量、体积、重力、容器的底面积、容器形状均无关。</a:t>
            </a:r>
          </a:p>
          <a:p>
            <a:pPr marL="0" indent="0" algn="l" eaLnBrk="1" fontAlgn="auto" latinLnBrk="0" hangingPunct="1">
              <a:lnSpc>
                <a:spcPct val="150000"/>
              </a:lnSpc>
            </a:pPr>
            <a:r>
              <a:rPr lang="en-US" sz="1800" b="0">
                <a:solidFill>
                  <a:srgbClr val="000000"/>
                </a:solidFill>
                <a:latin typeface="微软雅黑" panose="020B0503020204020204" charset="-122"/>
                <a:ea typeface="微软雅黑" panose="020B0503020204020204" charset="-122"/>
                <a:cs typeface="微软雅黑" panose="020B0503020204020204" charset="-122"/>
              </a:rPr>
              <a:t>5.</a:t>
            </a:r>
            <a:r>
              <a:rPr lang="zh-CN" sz="1800" b="0">
                <a:solidFill>
                  <a:srgbClr val="000000"/>
                </a:solidFill>
                <a:latin typeface="微软雅黑" panose="020B0503020204020204" charset="-122"/>
                <a:ea typeface="微软雅黑" panose="020B0503020204020204" charset="-122"/>
                <a:cs typeface="微软雅黑" panose="020B0503020204020204" charset="-122"/>
              </a:rPr>
              <a:t>连通器：上端开口，下部相连通的容器。</a:t>
            </a:r>
          </a:p>
          <a:p>
            <a:pPr marL="0" indent="0" algn="l" eaLnBrk="1" fontAlgn="auto" latinLnBrk="0" hangingPunct="1">
              <a:lnSpc>
                <a:spcPct val="150000"/>
              </a:lnSpc>
            </a:pPr>
            <a:r>
              <a:rPr lang="zh-CN" sz="1800" b="0">
                <a:solidFill>
                  <a:srgbClr val="000000"/>
                </a:solidFill>
                <a:latin typeface="微软雅黑" panose="020B0503020204020204" charset="-122"/>
                <a:ea typeface="微软雅黑" panose="020B0503020204020204" charset="-122"/>
                <a:cs typeface="微软雅黑" panose="020B0503020204020204" charset="-122"/>
              </a:rPr>
              <a:t>（</a:t>
            </a:r>
            <a:r>
              <a:rPr lang="en-US" sz="1800" b="0">
                <a:solidFill>
                  <a:srgbClr val="000000"/>
                </a:solidFill>
                <a:latin typeface="微软雅黑" panose="020B0503020204020204" charset="-122"/>
                <a:ea typeface="微软雅黑" panose="020B0503020204020204" charset="-122"/>
                <a:cs typeface="微软雅黑" panose="020B0503020204020204" charset="-122"/>
              </a:rPr>
              <a:t>1</a:t>
            </a:r>
            <a:r>
              <a:rPr lang="zh-CN" sz="1800" b="0">
                <a:solidFill>
                  <a:srgbClr val="000000"/>
                </a:solidFill>
                <a:latin typeface="微软雅黑" panose="020B0503020204020204" charset="-122"/>
                <a:ea typeface="微软雅黑" panose="020B0503020204020204" charset="-122"/>
                <a:cs typeface="微软雅黑" panose="020B0503020204020204" charset="-122"/>
              </a:rPr>
              <a:t>）原理：连通器里装同一种液体且液体不流动时，各容器的液面保持</a:t>
            </a:r>
            <a:r>
              <a:rPr lang="zh-CN" sz="1800" b="0" u="sng">
                <a:solidFill>
                  <a:srgbClr val="FF0000"/>
                </a:solidFill>
                <a:uFill>
                  <a:solidFill>
                    <a:srgbClr val="000000"/>
                  </a:solidFill>
                </a:uFill>
                <a:latin typeface="微软雅黑" panose="020B0503020204020204" charset="-122"/>
                <a:ea typeface="微软雅黑" panose="020B0503020204020204" charset="-122"/>
                <a:cs typeface="微软雅黑" panose="020B0503020204020204" charset="-122"/>
              </a:rPr>
              <a:t>相平</a:t>
            </a:r>
            <a:r>
              <a:rPr lang="zh-CN" sz="1800" b="0">
                <a:solidFill>
                  <a:srgbClr val="000000"/>
                </a:solidFill>
                <a:latin typeface="微软雅黑" panose="020B0503020204020204" charset="-122"/>
                <a:ea typeface="微软雅黑" panose="020B0503020204020204" charset="-122"/>
                <a:cs typeface="微软雅黑" panose="020B0503020204020204" charset="-122"/>
              </a:rPr>
              <a:t>（如图二所示）。</a:t>
            </a:r>
          </a:p>
          <a:p>
            <a:pPr marL="0" indent="0" algn="l" eaLnBrk="1" fontAlgn="auto" latinLnBrk="0" hangingPunct="1">
              <a:lnSpc>
                <a:spcPct val="150000"/>
              </a:lnSpc>
            </a:pPr>
            <a:r>
              <a:rPr lang="zh-CN" sz="1800" b="0">
                <a:solidFill>
                  <a:srgbClr val="000000"/>
                </a:solidFill>
                <a:latin typeface="微软雅黑" panose="020B0503020204020204" charset="-122"/>
                <a:ea typeface="微软雅黑" panose="020B0503020204020204" charset="-122"/>
                <a:cs typeface="微软雅黑" panose="020B0503020204020204" charset="-122"/>
              </a:rPr>
              <a:t>（2）连通器的应用：茶壶、锅炉水位计、乳牛自动喂水器、船闸等都是根据连通器的原理来工作的。</a:t>
            </a:r>
            <a:endParaRPr lang="zh-CN" altLang="en-US" sz="1800">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327025" y="1000691"/>
            <a:ext cx="8690610" cy="924302"/>
          </a:xfrm>
          <a:prstGeom prst="rect">
            <a:avLst/>
          </a:prstGeom>
          <a:noFill/>
          <a:ln w="9525">
            <a:noFill/>
          </a:ln>
        </p:spPr>
        <p:txBody>
          <a:bodyPr wrap="square">
            <a:spAutoFit/>
          </a:bodyPr>
          <a:lstStyle/>
          <a:p>
            <a:pPr marL="0" indent="0" eaLnBrk="1" fontAlgn="auto" latinLnBrk="0" hangingPunct="1">
              <a:lnSpc>
                <a:spcPct val="150000"/>
              </a:lnSpc>
            </a:pPr>
            <a:r>
              <a:rPr lang="zh-CN" sz="1800" b="0">
                <a:solidFill>
                  <a:srgbClr val="000000"/>
                </a:solidFill>
                <a:latin typeface="微软雅黑" panose="020B0503020204020204" charset="-122"/>
                <a:ea typeface="微软雅黑" panose="020B0503020204020204" charset="-122"/>
                <a:cs typeface="微软雅黑" panose="020B0503020204020204" charset="-122"/>
              </a:rPr>
              <a:t>4.液体压强公式</a:t>
            </a:r>
            <a:r>
              <a:rPr lang="en-US" altLang="zh-CN" sz="1800" b="0">
                <a:solidFill>
                  <a:srgbClr val="000000"/>
                </a:solidFill>
                <a:latin typeface="微软雅黑" panose="020B0503020204020204" charset="-122"/>
                <a:ea typeface="微软雅黑" panose="020B0503020204020204" charset="-122"/>
                <a:cs typeface="微软雅黑" panose="020B0503020204020204" charset="-122"/>
              </a:rPr>
              <a:t>:p=</a:t>
            </a:r>
            <a:r>
              <a:rPr lang="zh-CN" sz="1800" b="0">
                <a:solidFill>
                  <a:srgbClr val="000000"/>
                </a:solidFill>
                <a:latin typeface="Arial" pitchFamily="34" charset="0"/>
                <a:ea typeface="微软雅黑" panose="020B0503020204020204" charset="-122"/>
                <a:cs typeface="Arial" pitchFamily="34" charset="0"/>
              </a:rPr>
              <a:t>ρ</a:t>
            </a:r>
            <a:r>
              <a:rPr lang="en-US" altLang="zh-CN" sz="1800" b="0">
                <a:solidFill>
                  <a:srgbClr val="000000"/>
                </a:solidFill>
                <a:latin typeface="Arial" pitchFamily="34" charset="0"/>
                <a:ea typeface="微软雅黑" panose="020B0503020204020204" charset="-122"/>
                <a:cs typeface="Arial" pitchFamily="34" charset="0"/>
              </a:rPr>
              <a:t>gh</a:t>
            </a:r>
            <a:r>
              <a:rPr lang="zh-CN" sz="1800" b="0">
                <a:solidFill>
                  <a:srgbClr val="000000"/>
                </a:solidFill>
                <a:latin typeface="微软雅黑" panose="020B0503020204020204" charset="-122"/>
                <a:ea typeface="微软雅黑" panose="020B0503020204020204" charset="-122"/>
                <a:cs typeface="微软雅黑" panose="020B0503020204020204" charset="-122"/>
              </a:rPr>
              <a:t>。其中</a:t>
            </a:r>
            <a:r>
              <a:rPr lang="zh-CN" sz="1800" b="0">
                <a:solidFill>
                  <a:srgbClr val="000000"/>
                </a:solidFill>
                <a:latin typeface="Arial" pitchFamily="34" charset="0"/>
                <a:ea typeface="微软雅黑" panose="020B0503020204020204" charset="-122"/>
                <a:cs typeface="Arial" pitchFamily="34" charset="0"/>
              </a:rPr>
              <a:t>ρ</a:t>
            </a:r>
            <a:r>
              <a:rPr lang="zh-CN" sz="1800" b="0">
                <a:solidFill>
                  <a:srgbClr val="000000"/>
                </a:solidFill>
                <a:latin typeface="微软雅黑" panose="020B0503020204020204" charset="-122"/>
                <a:ea typeface="微软雅黑" panose="020B0503020204020204" charset="-122"/>
                <a:cs typeface="微软雅黑" panose="020B0503020204020204" charset="-122"/>
              </a:rPr>
              <a:t>是液体密度，单位是</a:t>
            </a:r>
            <a:r>
              <a:rPr lang="en-US" altLang="zh-CN" sz="1800" b="0">
                <a:solidFill>
                  <a:srgbClr val="000000"/>
                </a:solidFill>
                <a:latin typeface="微软雅黑" panose="020B0503020204020204" charset="-122"/>
                <a:ea typeface="微软雅黑" panose="020B0503020204020204" charset="-122"/>
                <a:cs typeface="微软雅黑" panose="020B0503020204020204" charset="-122"/>
              </a:rPr>
              <a:t>kg/m</a:t>
            </a:r>
            <a:r>
              <a:rPr lang="en-US" altLang="zh-CN" sz="1800" b="0" baseline="30000">
                <a:solidFill>
                  <a:srgbClr val="000000"/>
                </a:solidFill>
                <a:uFillTx/>
                <a:latin typeface="微软雅黑" panose="020B0503020204020204" charset="-122"/>
                <a:ea typeface="微软雅黑" panose="020B0503020204020204" charset="-122"/>
                <a:cs typeface="微软雅黑" panose="020B0503020204020204" charset="-122"/>
              </a:rPr>
              <a:t>3</a:t>
            </a:r>
            <a:r>
              <a:rPr lang="zh-CN" sz="1800" b="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800" b="0">
                <a:solidFill>
                  <a:srgbClr val="000000"/>
                </a:solidFill>
                <a:latin typeface="微软雅黑" panose="020B0503020204020204" charset="-122"/>
                <a:ea typeface="微软雅黑" panose="020B0503020204020204" charset="-122"/>
                <a:cs typeface="微软雅黑" panose="020B0503020204020204" charset="-122"/>
              </a:rPr>
              <a:t>g=9.8N/kg</a:t>
            </a:r>
            <a:r>
              <a:rPr lang="zh-CN" altLang="en-US" sz="1800" b="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800" b="0">
                <a:solidFill>
                  <a:srgbClr val="000000"/>
                </a:solidFill>
                <a:latin typeface="微软雅黑" panose="020B0503020204020204" charset="-122"/>
                <a:ea typeface="微软雅黑" panose="020B0503020204020204" charset="-122"/>
                <a:cs typeface="微软雅黑" panose="020B0503020204020204" charset="-122"/>
              </a:rPr>
              <a:t>h</a:t>
            </a:r>
            <a:r>
              <a:rPr lang="zh-CN" sz="1800" b="0">
                <a:solidFill>
                  <a:srgbClr val="000000"/>
                </a:solidFill>
                <a:latin typeface="微软雅黑" panose="020B0503020204020204" charset="-122"/>
                <a:ea typeface="微软雅黑" panose="020B0503020204020204" charset="-122"/>
                <a:cs typeface="微软雅黑" panose="020B0503020204020204" charset="-122"/>
              </a:rPr>
              <a:t>是液体内部某位置到液面的高度。</a:t>
            </a:r>
            <a:endParaRPr lang="zh-CN" altLang="en-US" sz="1800" b="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106" name="图片 13"/>
          <p:cNvPicPr>
            <a:picLocks noChangeAspect="1"/>
          </p:cNvPicPr>
          <p:nvPr/>
        </p:nvPicPr>
        <p:blipFill>
          <a:blip r:embed="rId2"/>
          <a:stretch>
            <a:fillRect/>
          </a:stretch>
        </p:blipFill>
        <p:spPr>
          <a:xfrm>
            <a:off x="7316470" y="2258239"/>
            <a:ext cx="1466850" cy="2052944"/>
          </a:xfrm>
          <a:prstGeom prst="rect">
            <a:avLst/>
          </a:prstGeom>
          <a:noFill/>
          <a:ln>
            <a:noFill/>
          </a:ln>
        </p:spPr>
      </p:pic>
      <p:pic>
        <p:nvPicPr>
          <p:cNvPr id="3" name="图片 -2147482581" descr="图片1"/>
          <p:cNvPicPr>
            <a:picLocks noChangeAspect="1"/>
          </p:cNvPicPr>
          <p:nvPr/>
        </p:nvPicPr>
        <p:blipFill>
          <a:blip r:embed="rId3"/>
          <a:stretch>
            <a:fillRect/>
          </a:stretch>
        </p:blipFill>
        <p:spPr>
          <a:xfrm>
            <a:off x="1058545" y="105671"/>
            <a:ext cx="1234440" cy="730148"/>
          </a:xfrm>
          <a:prstGeom prst="rect">
            <a:avLst/>
          </a:prstGeom>
          <a:noFill/>
          <a:ln w="9525">
            <a:noFill/>
          </a:ln>
        </p:spPr>
      </p:pic>
    </p:spTree>
    <p:extLst>
      <p:ext uri="{BB962C8B-B14F-4D97-AF65-F5344CB8AC3E}">
        <p14:creationId xmlns:p14="http://schemas.microsoft.com/office/powerpoint/2010/main" val="2169216721"/>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7"/>
                                        </p:tgtEl>
                                        <p:attrNameLst>
                                          <p:attrName>style.visibility</p:attrName>
                                        </p:attrNameLst>
                                      </p:cBhvr>
                                      <p:to>
                                        <p:strVal val="visible"/>
                                      </p:to>
                                    </p:set>
                                    <p:animEffect transition="in" filter="checkerboard(across)">
                                      <p:cBhvr>
                                        <p:cTn id="7" dur="1000"/>
                                        <p:tgtEl>
                                          <p:spTgt spid="7"/>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5" presetClass="entr" presetSubtype="10" fill="hold" nodeType="clickEffect">
                                  <p:stCondLst>
                                    <p:cond delay="0"/>
                                  </p:stCondLst>
                                  <p:childTnLst>
                                    <p:set>
                                      <p:cBhvr>
                                        <p:cTn id="12" dur="1000" fill="hold">
                                          <p:stCondLst>
                                            <p:cond delay="0"/>
                                          </p:stCondLst>
                                        </p:cTn>
                                        <p:tgtEl>
                                          <p:spTgt spid="4">
                                            <p:txEl>
                                              <p:pRg st="0" end="0"/>
                                            </p:txEl>
                                          </p:spTgt>
                                        </p:tgtEl>
                                        <p:attrNameLst>
                                          <p:attrName>style.visibility</p:attrName>
                                        </p:attrNameLst>
                                      </p:cBhvr>
                                      <p:to>
                                        <p:strVal val="visible"/>
                                      </p:to>
                                    </p:set>
                                    <p:animEffect transition="in" filter="checkerboard(across)">
                                      <p:cBhvr>
                                        <p:cTn id="13" dur="1000"/>
                                        <p:tgtEl>
                                          <p:spTgt spid="4">
                                            <p:txEl>
                                              <p:pRg st="0" end="0"/>
                                            </p:txEl>
                                          </p:spTgt>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5" presetClass="entr" presetSubtype="10" fill="hold" nodeType="clickEffect">
                                  <p:stCondLst>
                                    <p:cond delay="0"/>
                                  </p:stCondLst>
                                  <p:childTnLst>
                                    <p:set>
                                      <p:cBhvr>
                                        <p:cTn id="18" dur="1000" fill="hold">
                                          <p:stCondLst>
                                            <p:cond delay="0"/>
                                          </p:stCondLst>
                                        </p:cTn>
                                        <p:tgtEl>
                                          <p:spTgt spid="4">
                                            <p:txEl>
                                              <p:pRg st="1" end="1"/>
                                            </p:txEl>
                                          </p:spTgt>
                                        </p:tgtEl>
                                        <p:attrNameLst>
                                          <p:attrName>style.visibility</p:attrName>
                                        </p:attrNameLst>
                                      </p:cBhvr>
                                      <p:to>
                                        <p:strVal val="visible"/>
                                      </p:to>
                                    </p:set>
                                    <p:animEffect transition="in" filter="checkerboard(across)">
                                      <p:cBhvr>
                                        <p:cTn id="19" dur="1000"/>
                                        <p:tgtEl>
                                          <p:spTgt spid="4">
                                            <p:txEl>
                                              <p:pRg st="1" end="1"/>
                                            </p:txEl>
                                          </p:spTgt>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5" presetClass="entr" presetSubtype="10" fill="hold" nodeType="clickEffect">
                                  <p:stCondLst>
                                    <p:cond delay="0"/>
                                  </p:stCondLst>
                                  <p:childTnLst>
                                    <p:set>
                                      <p:cBhvr>
                                        <p:cTn id="24" dur="1000" fill="hold">
                                          <p:stCondLst>
                                            <p:cond delay="0"/>
                                          </p:stCondLst>
                                        </p:cTn>
                                        <p:tgtEl>
                                          <p:spTgt spid="4">
                                            <p:txEl>
                                              <p:pRg st="2" end="2"/>
                                            </p:txEl>
                                          </p:spTgt>
                                        </p:tgtEl>
                                        <p:attrNameLst>
                                          <p:attrName>style.visibility</p:attrName>
                                        </p:attrNameLst>
                                      </p:cBhvr>
                                      <p:to>
                                        <p:strVal val="visible"/>
                                      </p:to>
                                    </p:set>
                                    <p:animEffect transition="in" filter="checkerboard(across)">
                                      <p:cBhvr>
                                        <p:cTn id="25" dur="1000"/>
                                        <p:tgtEl>
                                          <p:spTgt spid="4">
                                            <p:txEl>
                                              <p:pRg st="2" end="2"/>
                                            </p:txEl>
                                          </p:spTgt>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5" presetClass="entr" presetSubtype="10" fill="hold" nodeType="clickEffect">
                                  <p:stCondLst>
                                    <p:cond delay="0"/>
                                  </p:stCondLst>
                                  <p:childTnLst>
                                    <p:set>
                                      <p:cBhvr>
                                        <p:cTn id="30" dur="1000" fill="hold">
                                          <p:stCondLst>
                                            <p:cond delay="0"/>
                                          </p:stCondLst>
                                        </p:cTn>
                                        <p:tgtEl>
                                          <p:spTgt spid="106"/>
                                        </p:tgtEl>
                                        <p:attrNameLst>
                                          <p:attrName>style.visibility</p:attrName>
                                        </p:attrNameLst>
                                      </p:cBhvr>
                                      <p:to>
                                        <p:strVal val="visible"/>
                                      </p:to>
                                    </p:set>
                                    <p:animEffect transition="in" filter="checkerboard(across)">
                                      <p:cBhvr>
                                        <p:cTn id="31" dur="1000"/>
                                        <p:tgtEl>
                                          <p:spTgt spid="106"/>
                                        </p:tgtEl>
                                      </p:cBhvr>
                                    </p:animEffect>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5" presetClass="entr" presetSubtype="10" fill="hold" nodeType="clickEffect">
                                  <p:stCondLst>
                                    <p:cond delay="0"/>
                                  </p:stCondLst>
                                  <p:childTnLst>
                                    <p:set>
                                      <p:cBhvr>
                                        <p:cTn id="36" dur="1000" fill="hold">
                                          <p:stCondLst>
                                            <p:cond delay="0"/>
                                          </p:stCondLst>
                                        </p:cTn>
                                        <p:tgtEl>
                                          <p:spTgt spid="4">
                                            <p:txEl>
                                              <p:pRg st="3" end="3"/>
                                            </p:txEl>
                                          </p:spTgt>
                                        </p:tgtEl>
                                        <p:attrNameLst>
                                          <p:attrName>style.visibility</p:attrName>
                                        </p:attrNameLst>
                                      </p:cBhvr>
                                      <p:to>
                                        <p:strVal val="visible"/>
                                      </p:to>
                                    </p:set>
                                    <p:animEffect transition="in" filter="checkerboard(across)">
                                      <p:cBhvr>
                                        <p:cTn id="37" dur="10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1</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2713990" y="466607"/>
            <a:ext cx="2359660" cy="369212"/>
          </a:xfrm>
          <a:prstGeom prst="rect">
            <a:avLst/>
          </a:prstGeom>
          <a:noFill/>
          <a:ln w="9525">
            <a:noFill/>
          </a:ln>
        </p:spPr>
        <p:txBody>
          <a:bodyPr wrap="square">
            <a:spAutoFit/>
          </a:bodyPr>
          <a:lstStyle/>
          <a:p>
            <a:pPr marL="0" indent="0" algn="l" eaLnBrk="1" fontAlgn="auto" latinLnBrk="0" hangingPunct="1"/>
            <a:r>
              <a:rPr lang="zh-CN" sz="1800" b="1">
                <a:solidFill>
                  <a:srgbClr val="0000FF"/>
                </a:solidFill>
                <a:latin typeface="微软雅黑" panose="020B0503020204020204" charset="-122"/>
                <a:ea typeface="微软雅黑" panose="020B0503020204020204" charset="-122"/>
              </a:rPr>
              <a:t>知识点三、大气压强</a:t>
            </a:r>
            <a:endParaRPr lang="zh-CN" altLang="en-US" sz="1800" b="1">
              <a:solidFill>
                <a:srgbClr val="0000FF"/>
              </a:solidFill>
              <a:latin typeface="微软雅黑" panose="020B0503020204020204" charset="-122"/>
              <a:ea typeface="微软雅黑" panose="020B0503020204020204" charset="-122"/>
            </a:endParaRPr>
          </a:p>
        </p:txBody>
      </p:sp>
      <p:sp>
        <p:nvSpPr>
          <p:cNvPr id="3" name="文本框 2"/>
          <p:cNvSpPr txBox="1"/>
          <p:nvPr/>
        </p:nvSpPr>
        <p:spPr>
          <a:xfrm>
            <a:off x="327026" y="1000691"/>
            <a:ext cx="8674735" cy="3840438"/>
          </a:xfrm>
          <a:prstGeom prst="rect">
            <a:avLst/>
          </a:prstGeom>
          <a:noFill/>
          <a:ln w="9525">
            <a:noFill/>
          </a:ln>
        </p:spPr>
        <p:txBody>
          <a:bodyPr wrap="square">
            <a:spAutoFit/>
          </a:bodyPr>
          <a:lstStyle/>
          <a:p>
            <a:pPr marL="0" indent="0" algn="l" eaLnBrk="1" fontAlgn="auto" latinLnBrk="0" hangingPunct="1">
              <a:lnSpc>
                <a:spcPct val="150000"/>
              </a:lnSpc>
            </a:pPr>
            <a:r>
              <a:rPr lang="zh-CN" sz="1800" b="0">
                <a:solidFill>
                  <a:srgbClr val="000000"/>
                </a:solidFill>
                <a:latin typeface="微软雅黑" panose="020B0503020204020204" charset="-122"/>
                <a:ea typeface="微软雅黑" panose="020B0503020204020204" charset="-122"/>
                <a:cs typeface="微软雅黑" panose="020B0503020204020204" charset="-122"/>
              </a:rPr>
              <a:t>1.大气压强：大气对</a:t>
            </a:r>
            <a:r>
              <a:rPr lang="zh-CN" sz="1800" b="0" u="sng">
                <a:solidFill>
                  <a:srgbClr val="FF0000"/>
                </a:solidFill>
                <a:uFill>
                  <a:solidFill>
                    <a:srgbClr val="000000"/>
                  </a:solidFill>
                </a:uFill>
                <a:latin typeface="微软雅黑" panose="020B0503020204020204" charset="-122"/>
                <a:ea typeface="微软雅黑" panose="020B0503020204020204" charset="-122"/>
                <a:cs typeface="微软雅黑" panose="020B0503020204020204" charset="-122"/>
              </a:rPr>
              <a:t>浸在</a:t>
            </a:r>
            <a:r>
              <a:rPr lang="zh-CN" sz="1800" b="0">
                <a:solidFill>
                  <a:srgbClr val="000000"/>
                </a:solidFill>
                <a:latin typeface="微软雅黑" panose="020B0503020204020204" charset="-122"/>
                <a:ea typeface="微软雅黑" panose="020B0503020204020204" charset="-122"/>
                <a:cs typeface="微软雅黑" panose="020B0503020204020204" charset="-122"/>
              </a:rPr>
              <a:t>它里面的物体的压强叫做大气压强，简称大气压；大气压用</a:t>
            </a:r>
            <a:r>
              <a:rPr lang="en-US" sz="1800" b="0">
                <a:solidFill>
                  <a:srgbClr val="000000"/>
                </a:solidFill>
                <a:latin typeface="微软雅黑" panose="020B0503020204020204" charset="-122"/>
                <a:ea typeface="微软雅黑" panose="020B0503020204020204" charset="-122"/>
                <a:cs typeface="微软雅黑" panose="020B0503020204020204" charset="-122"/>
              </a:rPr>
              <a:t>p</a:t>
            </a:r>
            <a:r>
              <a:rPr lang="en-US" sz="1800" b="0" baseline="-25000">
                <a:solidFill>
                  <a:srgbClr val="000000"/>
                </a:solidFill>
                <a:latin typeface="微软雅黑" panose="020B0503020204020204" charset="-122"/>
                <a:ea typeface="微软雅黑" panose="020B0503020204020204" charset="-122"/>
                <a:cs typeface="微软雅黑" panose="020B0503020204020204" charset="-122"/>
              </a:rPr>
              <a:t>0</a:t>
            </a:r>
            <a:r>
              <a:rPr lang="zh-CN" sz="1800" b="0">
                <a:solidFill>
                  <a:srgbClr val="000000"/>
                </a:solidFill>
                <a:latin typeface="微软雅黑" panose="020B0503020204020204" charset="-122"/>
                <a:ea typeface="微软雅黑" panose="020B0503020204020204" charset="-122"/>
                <a:cs typeface="微软雅黑" panose="020B0503020204020204" charset="-122"/>
              </a:rPr>
              <a:t>表示。</a:t>
            </a:r>
          </a:p>
          <a:p>
            <a:pPr marL="0" indent="0" algn="l" eaLnBrk="1" fontAlgn="auto" latinLnBrk="0" hangingPunct="1">
              <a:lnSpc>
                <a:spcPct val="150000"/>
              </a:lnSpc>
            </a:pPr>
            <a:r>
              <a:rPr lang="zh-CN" sz="1800" b="0">
                <a:solidFill>
                  <a:srgbClr val="000000"/>
                </a:solidFill>
                <a:latin typeface="微软雅黑" panose="020B0503020204020204" charset="-122"/>
                <a:ea typeface="微软雅黑" panose="020B0503020204020204" charset="-122"/>
                <a:cs typeface="微软雅黑" panose="020B0503020204020204" charset="-122"/>
              </a:rPr>
              <a:t>2.产生原因：因为空气受</a:t>
            </a:r>
            <a:r>
              <a:rPr lang="zh-CN" sz="1800" b="0" u="sng">
                <a:solidFill>
                  <a:srgbClr val="FF0000"/>
                </a:solidFill>
                <a:uFill>
                  <a:solidFill>
                    <a:srgbClr val="000000"/>
                  </a:solidFill>
                </a:uFill>
                <a:latin typeface="微软雅黑" panose="020B0503020204020204" charset="-122"/>
                <a:ea typeface="微软雅黑" panose="020B0503020204020204" charset="-122"/>
                <a:cs typeface="微软雅黑" panose="020B0503020204020204" charset="-122"/>
              </a:rPr>
              <a:t>重力作用</a:t>
            </a:r>
            <a:r>
              <a:rPr lang="zh-CN" sz="1800" b="0">
                <a:solidFill>
                  <a:srgbClr val="000000"/>
                </a:solidFill>
                <a:latin typeface="微软雅黑" panose="020B0503020204020204" charset="-122"/>
                <a:ea typeface="微软雅黑" panose="020B0503020204020204" charset="-122"/>
                <a:cs typeface="微软雅黑" panose="020B0503020204020204" charset="-122"/>
              </a:rPr>
              <a:t>并且具有流动性。</a:t>
            </a:r>
          </a:p>
          <a:p>
            <a:pPr marL="0" indent="0" algn="l" eaLnBrk="1" fontAlgn="auto" latinLnBrk="0" hangingPunct="1">
              <a:lnSpc>
                <a:spcPct val="150000"/>
              </a:lnSpc>
            </a:pPr>
            <a:r>
              <a:rPr lang="zh-CN" sz="1800" b="0">
                <a:solidFill>
                  <a:srgbClr val="000000"/>
                </a:solidFill>
                <a:latin typeface="微软雅黑" panose="020B0503020204020204" charset="-122"/>
                <a:ea typeface="微软雅黑" panose="020B0503020204020204" charset="-122"/>
                <a:cs typeface="微软雅黑" panose="020B0503020204020204" charset="-122"/>
              </a:rPr>
              <a:t>3.托里拆利实验：</a:t>
            </a:r>
          </a:p>
          <a:p>
            <a:pPr marL="0" indent="0" algn="l" eaLnBrk="1" fontAlgn="auto" latinLnBrk="0" hangingPunct="1">
              <a:lnSpc>
                <a:spcPct val="150000"/>
              </a:lnSpc>
            </a:pPr>
            <a:r>
              <a:rPr lang="zh-CN" sz="1800" b="0">
                <a:solidFill>
                  <a:srgbClr val="000000"/>
                </a:solidFill>
                <a:latin typeface="微软雅黑" panose="020B0503020204020204" charset="-122"/>
                <a:ea typeface="微软雅黑" panose="020B0503020204020204" charset="-122"/>
                <a:cs typeface="微软雅黑" panose="020B0503020204020204" charset="-122"/>
              </a:rPr>
              <a:t>（1）实验过程：在长约1m，一端封闭的</a:t>
            </a:r>
          </a:p>
          <a:p>
            <a:pPr marL="0" indent="0" algn="l" eaLnBrk="1" fontAlgn="auto" latinLnBrk="0" hangingPunct="1">
              <a:lnSpc>
                <a:spcPct val="150000"/>
              </a:lnSpc>
            </a:pPr>
            <a:r>
              <a:rPr lang="zh-CN" sz="1800" b="0">
                <a:solidFill>
                  <a:srgbClr val="000000"/>
                </a:solidFill>
                <a:latin typeface="微软雅黑" panose="020B0503020204020204" charset="-122"/>
                <a:ea typeface="微软雅黑" panose="020B0503020204020204" charset="-122"/>
                <a:cs typeface="微软雅黑" panose="020B0503020204020204" charset="-122"/>
              </a:rPr>
              <a:t>玻璃管里灌满水银，将管口堵住，然后倒</a:t>
            </a:r>
          </a:p>
          <a:p>
            <a:pPr marL="0" indent="0" algn="l" eaLnBrk="1" fontAlgn="auto" latinLnBrk="0" hangingPunct="1">
              <a:lnSpc>
                <a:spcPct val="150000"/>
              </a:lnSpc>
            </a:pPr>
            <a:r>
              <a:rPr lang="zh-CN" sz="1800" b="0">
                <a:solidFill>
                  <a:srgbClr val="000000"/>
                </a:solidFill>
                <a:latin typeface="微软雅黑" panose="020B0503020204020204" charset="-122"/>
                <a:ea typeface="微软雅黑" panose="020B0503020204020204" charset="-122"/>
                <a:cs typeface="微软雅黑" panose="020B0503020204020204" charset="-122"/>
              </a:rPr>
              <a:t>插在水银槽中放开堵管口的手指后，管内</a:t>
            </a:r>
          </a:p>
          <a:p>
            <a:pPr marL="0" indent="0" algn="l" eaLnBrk="1" fontAlgn="auto" latinLnBrk="0" hangingPunct="1">
              <a:lnSpc>
                <a:spcPct val="150000"/>
              </a:lnSpc>
            </a:pPr>
            <a:r>
              <a:rPr lang="zh-CN" sz="1800" b="0">
                <a:solidFill>
                  <a:srgbClr val="000000"/>
                </a:solidFill>
                <a:latin typeface="微软雅黑" panose="020B0503020204020204" charset="-122"/>
                <a:ea typeface="微软雅黑" panose="020B0503020204020204" charset="-122"/>
                <a:cs typeface="微软雅黑" panose="020B0503020204020204" charset="-122"/>
              </a:rPr>
              <a:t>水银面下降一些就不再下降，这时管内外</a:t>
            </a:r>
          </a:p>
          <a:p>
            <a:pPr marL="0" indent="0" algn="l" eaLnBrk="1" fontAlgn="auto" latinLnBrk="0" hangingPunct="1">
              <a:lnSpc>
                <a:spcPct val="150000"/>
              </a:lnSpc>
            </a:pPr>
            <a:r>
              <a:rPr lang="zh-CN" sz="1800" b="0">
                <a:solidFill>
                  <a:srgbClr val="000000"/>
                </a:solidFill>
                <a:latin typeface="微软雅黑" panose="020B0503020204020204" charset="-122"/>
                <a:ea typeface="微软雅黑" panose="020B0503020204020204" charset="-122"/>
                <a:cs typeface="微软雅黑" panose="020B0503020204020204" charset="-122"/>
              </a:rPr>
              <a:t>水银面的高度差约为760mm。如图所示。</a:t>
            </a:r>
            <a:endParaRPr lang="zh-CN" altLang="en-US" sz="1800">
              <a:latin typeface="微软雅黑" panose="020B0503020204020204" charset="-122"/>
              <a:ea typeface="微软雅黑" panose="020B0503020204020204" charset="-122"/>
              <a:cs typeface="微软雅黑" panose="020B0503020204020204" charset="-122"/>
            </a:endParaRPr>
          </a:p>
        </p:txBody>
      </p:sp>
      <p:pic>
        <p:nvPicPr>
          <p:cNvPr id="4" name="图片 11" descr="托里拆利实验"/>
          <p:cNvPicPr>
            <a:picLocks noChangeAspect="1"/>
          </p:cNvPicPr>
          <p:nvPr/>
        </p:nvPicPr>
        <p:blipFill>
          <a:blip r:embed="rId2"/>
          <a:stretch>
            <a:fillRect/>
          </a:stretch>
        </p:blipFill>
        <p:spPr>
          <a:xfrm>
            <a:off x="4809174" y="2578752"/>
            <a:ext cx="4102735" cy="1790040"/>
          </a:xfrm>
          <a:prstGeom prst="rect">
            <a:avLst/>
          </a:prstGeom>
          <a:noFill/>
          <a:ln w="9525">
            <a:noFill/>
          </a:ln>
        </p:spPr>
      </p:pic>
      <p:pic>
        <p:nvPicPr>
          <p:cNvPr id="7" name="图片 -2147482581" descr="图片1"/>
          <p:cNvPicPr>
            <a:picLocks noChangeAspect="1"/>
          </p:cNvPicPr>
          <p:nvPr/>
        </p:nvPicPr>
        <p:blipFill>
          <a:blip r:embed="rId3"/>
          <a:stretch>
            <a:fillRect/>
          </a:stretch>
        </p:blipFill>
        <p:spPr>
          <a:xfrm>
            <a:off x="1058545" y="105671"/>
            <a:ext cx="1234440" cy="730148"/>
          </a:xfrm>
          <a:prstGeom prst="rect">
            <a:avLst/>
          </a:prstGeom>
          <a:noFill/>
          <a:ln w="9525">
            <a:noFill/>
          </a:ln>
        </p:spPr>
      </p:pic>
    </p:spTree>
    <p:extLst>
      <p:ext uri="{BB962C8B-B14F-4D97-AF65-F5344CB8AC3E}">
        <p14:creationId xmlns:p14="http://schemas.microsoft.com/office/powerpoint/2010/main" val="1567687760"/>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5" presetClass="entr" presetSubtype="10" fill="hold" nodeType="clickEffect">
                                  <p:stCondLst>
                                    <p:cond delay="0"/>
                                  </p:stCondLst>
                                  <p:childTnLst>
                                    <p:set>
                                      <p:cBhvr>
                                        <p:cTn id="12"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13" dur="1000"/>
                                        <p:tgtEl>
                                          <p:spTgt spid="3">
                                            <p:txEl>
                                              <p:pRg st="0" end="0"/>
                                            </p:txEl>
                                          </p:spTgt>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5" presetClass="entr" presetSubtype="10" fill="hold" nodeType="clickEffect">
                                  <p:stCondLst>
                                    <p:cond delay="0"/>
                                  </p:stCondLst>
                                  <p:childTnLst>
                                    <p:set>
                                      <p:cBhvr>
                                        <p:cTn id="18"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19" dur="1000"/>
                                        <p:tgtEl>
                                          <p:spTgt spid="3">
                                            <p:txEl>
                                              <p:pRg st="1" end="1"/>
                                            </p:txEl>
                                          </p:spTgt>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5" presetClass="entr" presetSubtype="10" fill="hold" nodeType="clickEffect">
                                  <p:stCondLst>
                                    <p:cond delay="0"/>
                                  </p:stCondLst>
                                  <p:childTnLst>
                                    <p:set>
                                      <p:cBhvr>
                                        <p:cTn id="24" dur="1000" fill="hold">
                                          <p:stCondLst>
                                            <p:cond delay="0"/>
                                          </p:stCondLst>
                                        </p:cTn>
                                        <p:tgtEl>
                                          <p:spTgt spid="3">
                                            <p:txEl>
                                              <p:pRg st="2" end="2"/>
                                            </p:txEl>
                                          </p:spTgt>
                                        </p:tgtEl>
                                        <p:attrNameLst>
                                          <p:attrName>style.visibility</p:attrName>
                                        </p:attrNameLst>
                                      </p:cBhvr>
                                      <p:to>
                                        <p:strVal val="visible"/>
                                      </p:to>
                                    </p:set>
                                    <p:animEffect transition="in" filter="checkerboard(across)">
                                      <p:cBhvr>
                                        <p:cTn id="25" dur="1000"/>
                                        <p:tgtEl>
                                          <p:spTgt spid="3">
                                            <p:txEl>
                                              <p:pRg st="2" end="2"/>
                                            </p:txEl>
                                          </p:spTgt>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5" presetClass="entr" presetSubtype="10" fill="hold" nodeType="clickEffect">
                                  <p:stCondLst>
                                    <p:cond delay="0"/>
                                  </p:stCondLst>
                                  <p:childTnLst>
                                    <p:set>
                                      <p:cBhvr>
                                        <p:cTn id="30" dur="1000" fill="hold">
                                          <p:stCondLst>
                                            <p:cond delay="0"/>
                                          </p:stCondLst>
                                        </p:cTn>
                                        <p:tgtEl>
                                          <p:spTgt spid="3">
                                            <p:txEl>
                                              <p:pRg st="3" end="3"/>
                                            </p:txEl>
                                          </p:spTgt>
                                        </p:tgtEl>
                                        <p:attrNameLst>
                                          <p:attrName>style.visibility</p:attrName>
                                        </p:attrNameLst>
                                      </p:cBhvr>
                                      <p:to>
                                        <p:strVal val="visible"/>
                                      </p:to>
                                    </p:set>
                                    <p:animEffect transition="in" filter="checkerboard(across)">
                                      <p:cBhvr>
                                        <p:cTn id="31" dur="1000"/>
                                        <p:tgtEl>
                                          <p:spTgt spid="3">
                                            <p:txEl>
                                              <p:pRg st="3" end="3"/>
                                            </p:txEl>
                                          </p:spTgt>
                                        </p:tgtEl>
                                      </p:cBhvr>
                                    </p:animEffect>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5" presetClass="entr" presetSubtype="10" fill="hold" nodeType="clickEffect">
                                  <p:stCondLst>
                                    <p:cond delay="0"/>
                                  </p:stCondLst>
                                  <p:childTnLst>
                                    <p:set>
                                      <p:cBhvr>
                                        <p:cTn id="36" dur="1000" fill="hold">
                                          <p:stCondLst>
                                            <p:cond delay="0"/>
                                          </p:stCondLst>
                                        </p:cTn>
                                        <p:tgtEl>
                                          <p:spTgt spid="3">
                                            <p:txEl>
                                              <p:pRg st="4" end="4"/>
                                            </p:txEl>
                                          </p:spTgt>
                                        </p:tgtEl>
                                        <p:attrNameLst>
                                          <p:attrName>style.visibility</p:attrName>
                                        </p:attrNameLst>
                                      </p:cBhvr>
                                      <p:to>
                                        <p:strVal val="visible"/>
                                      </p:to>
                                    </p:set>
                                    <p:animEffect transition="in" filter="checkerboard(across)">
                                      <p:cBhvr>
                                        <p:cTn id="37" dur="1000"/>
                                        <p:tgtEl>
                                          <p:spTgt spid="3">
                                            <p:txEl>
                                              <p:pRg st="4" end="4"/>
                                            </p:txEl>
                                          </p:spTgt>
                                        </p:tgtEl>
                                      </p:cBhvr>
                                    </p:animEffect>
                                  </p:childTnLst>
                                </p:cTn>
                              </p:par>
                            </p:childTnLst>
                          </p:cTn>
                        </p:par>
                      </p:childTnLst>
                    </p:cTn>
                  </p:par>
                  <p:par>
                    <p:cTn id="38" fill="hold" nodeType="clickPar">
                      <p:stCondLst>
                        <p:cond delay="indefinite"/>
                      </p:stCondLst>
                      <p:childTnLst>
                        <p:par>
                          <p:cTn id="39" fill="hold" nodeType="withGroup">
                            <p:stCondLst>
                              <p:cond delay="indefinite"/>
                            </p:stCondLst>
                          </p:cTn>
                        </p:par>
                        <p:par>
                          <p:cTn id="40" fill="hold" nodeType="afterGroup">
                            <p:stCondLst>
                              <p:cond delay="0"/>
                            </p:stCondLst>
                            <p:childTnLst>
                              <p:par>
                                <p:cTn id="41" presetID="5" presetClass="entr" presetSubtype="10" fill="hold" nodeType="clickEffect">
                                  <p:stCondLst>
                                    <p:cond delay="0"/>
                                  </p:stCondLst>
                                  <p:childTnLst>
                                    <p:set>
                                      <p:cBhvr>
                                        <p:cTn id="42" dur="1000" fill="hold">
                                          <p:stCondLst>
                                            <p:cond delay="0"/>
                                          </p:stCondLst>
                                        </p:cTn>
                                        <p:tgtEl>
                                          <p:spTgt spid="3">
                                            <p:txEl>
                                              <p:pRg st="5" end="5"/>
                                            </p:txEl>
                                          </p:spTgt>
                                        </p:tgtEl>
                                        <p:attrNameLst>
                                          <p:attrName>style.visibility</p:attrName>
                                        </p:attrNameLst>
                                      </p:cBhvr>
                                      <p:to>
                                        <p:strVal val="visible"/>
                                      </p:to>
                                    </p:set>
                                    <p:animEffect transition="in" filter="checkerboard(across)">
                                      <p:cBhvr>
                                        <p:cTn id="43" dur="1000"/>
                                        <p:tgtEl>
                                          <p:spTgt spid="3">
                                            <p:txEl>
                                              <p:pRg st="5" end="5"/>
                                            </p:txEl>
                                          </p:spTgt>
                                        </p:tgtEl>
                                      </p:cBhvr>
                                    </p:animEffect>
                                  </p:childTnLst>
                                </p:cTn>
                              </p:par>
                            </p:childTnLst>
                          </p:cTn>
                        </p:par>
                      </p:childTnLst>
                    </p:cTn>
                  </p:par>
                  <p:par>
                    <p:cTn id="44" fill="hold" nodeType="clickPar">
                      <p:stCondLst>
                        <p:cond delay="indefinite"/>
                      </p:stCondLst>
                      <p:childTnLst>
                        <p:par>
                          <p:cTn id="45" fill="hold" nodeType="withGroup">
                            <p:stCondLst>
                              <p:cond delay="indefinite"/>
                            </p:stCondLst>
                          </p:cTn>
                        </p:par>
                        <p:par>
                          <p:cTn id="46" fill="hold" nodeType="afterGroup">
                            <p:stCondLst>
                              <p:cond delay="0"/>
                            </p:stCondLst>
                            <p:childTnLst>
                              <p:par>
                                <p:cTn id="47" presetID="5" presetClass="entr" presetSubtype="10" fill="hold" nodeType="clickEffect">
                                  <p:stCondLst>
                                    <p:cond delay="0"/>
                                  </p:stCondLst>
                                  <p:childTnLst>
                                    <p:set>
                                      <p:cBhvr>
                                        <p:cTn id="48" dur="1000" fill="hold">
                                          <p:stCondLst>
                                            <p:cond delay="0"/>
                                          </p:stCondLst>
                                        </p:cTn>
                                        <p:tgtEl>
                                          <p:spTgt spid="3">
                                            <p:txEl>
                                              <p:pRg st="6" end="6"/>
                                            </p:txEl>
                                          </p:spTgt>
                                        </p:tgtEl>
                                        <p:attrNameLst>
                                          <p:attrName>style.visibility</p:attrName>
                                        </p:attrNameLst>
                                      </p:cBhvr>
                                      <p:to>
                                        <p:strVal val="visible"/>
                                      </p:to>
                                    </p:set>
                                    <p:animEffect transition="in" filter="checkerboard(across)">
                                      <p:cBhvr>
                                        <p:cTn id="49" dur="1000"/>
                                        <p:tgtEl>
                                          <p:spTgt spid="3">
                                            <p:txEl>
                                              <p:pRg st="6" end="6"/>
                                            </p:txEl>
                                          </p:spTgt>
                                        </p:tgtEl>
                                      </p:cBhvr>
                                    </p:animEffect>
                                  </p:childTnLst>
                                </p:cTn>
                              </p:par>
                            </p:childTnLst>
                          </p:cTn>
                        </p:par>
                      </p:childTnLst>
                    </p:cTn>
                  </p:par>
                  <p:par>
                    <p:cTn id="50" fill="hold" nodeType="clickPar">
                      <p:stCondLst>
                        <p:cond delay="indefinite"/>
                      </p:stCondLst>
                      <p:childTnLst>
                        <p:par>
                          <p:cTn id="51" fill="hold" nodeType="withGroup">
                            <p:stCondLst>
                              <p:cond delay="indefinite"/>
                            </p:stCondLst>
                          </p:cTn>
                        </p:par>
                        <p:par>
                          <p:cTn id="52" fill="hold" nodeType="afterGroup">
                            <p:stCondLst>
                              <p:cond delay="0"/>
                            </p:stCondLst>
                            <p:childTnLst>
                              <p:par>
                                <p:cTn id="53" presetID="5" presetClass="entr" presetSubtype="10" fill="hold" nodeType="clickEffect">
                                  <p:stCondLst>
                                    <p:cond delay="0"/>
                                  </p:stCondLst>
                                  <p:childTnLst>
                                    <p:set>
                                      <p:cBhvr>
                                        <p:cTn id="54" dur="1000" fill="hold">
                                          <p:stCondLst>
                                            <p:cond delay="0"/>
                                          </p:stCondLst>
                                        </p:cTn>
                                        <p:tgtEl>
                                          <p:spTgt spid="3">
                                            <p:txEl>
                                              <p:pRg st="7" end="7"/>
                                            </p:txEl>
                                          </p:spTgt>
                                        </p:tgtEl>
                                        <p:attrNameLst>
                                          <p:attrName>style.visibility</p:attrName>
                                        </p:attrNameLst>
                                      </p:cBhvr>
                                      <p:to>
                                        <p:strVal val="visible"/>
                                      </p:to>
                                    </p:set>
                                    <p:animEffect transition="in" filter="checkerboard(across)">
                                      <p:cBhvr>
                                        <p:cTn id="55" dur="1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1</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2713990" y="466607"/>
            <a:ext cx="2315210" cy="369212"/>
          </a:xfrm>
          <a:prstGeom prst="rect">
            <a:avLst/>
          </a:prstGeom>
          <a:noFill/>
          <a:ln w="9525">
            <a:noFill/>
          </a:ln>
        </p:spPr>
        <p:txBody>
          <a:bodyPr wrap="square">
            <a:spAutoFit/>
          </a:bodyPr>
          <a:lstStyle/>
          <a:p>
            <a:pPr marL="0" indent="0" algn="l" eaLnBrk="1" fontAlgn="auto" latinLnBrk="0" hangingPunct="1"/>
            <a:r>
              <a:rPr lang="zh-CN" sz="1800" b="1">
                <a:solidFill>
                  <a:srgbClr val="0000FF"/>
                </a:solidFill>
                <a:latin typeface="微软雅黑" panose="020B0503020204020204" charset="-122"/>
                <a:ea typeface="微软雅黑" panose="020B0503020204020204" charset="-122"/>
              </a:rPr>
              <a:t>知识点三、大气压强</a:t>
            </a:r>
            <a:endParaRPr lang="zh-CN" altLang="en-US" sz="1800" b="1">
              <a:solidFill>
                <a:srgbClr val="0000FF"/>
              </a:solidFill>
              <a:latin typeface="微软雅黑" panose="020B0503020204020204" charset="-122"/>
              <a:ea typeface="微软雅黑" panose="020B0503020204020204" charset="-122"/>
            </a:endParaRPr>
          </a:p>
        </p:txBody>
      </p:sp>
      <p:sp>
        <p:nvSpPr>
          <p:cNvPr id="7" name="文本框 6"/>
          <p:cNvSpPr txBox="1"/>
          <p:nvPr/>
        </p:nvSpPr>
        <p:spPr>
          <a:xfrm>
            <a:off x="327026" y="1000691"/>
            <a:ext cx="8689975" cy="3840438"/>
          </a:xfrm>
          <a:prstGeom prst="rect">
            <a:avLst/>
          </a:prstGeom>
          <a:noFill/>
          <a:ln w="9525">
            <a:noFill/>
          </a:ln>
        </p:spPr>
        <p:txBody>
          <a:bodyPr wrap="square">
            <a:spAutoFit/>
          </a:bodyPr>
          <a:lstStyle/>
          <a:p>
            <a:pPr marL="0" indent="0" algn="l" eaLnBrk="1" fontAlgn="auto" latinLnBrk="0" hangingPunct="1">
              <a:lnSpc>
                <a:spcPct val="150000"/>
              </a:lnSpc>
            </a:pPr>
            <a:r>
              <a:rPr lang="zh-CN" sz="1800" b="0">
                <a:solidFill>
                  <a:srgbClr val="000000"/>
                </a:solidFill>
                <a:latin typeface="微软雅黑" panose="020B0503020204020204" charset="-122"/>
                <a:ea typeface="微软雅黑" panose="020B0503020204020204" charset="-122"/>
                <a:cs typeface="微软雅黑" panose="020B0503020204020204" charset="-122"/>
              </a:rPr>
              <a:t>（</a:t>
            </a:r>
            <a:r>
              <a:rPr lang="en-US" sz="1800" b="0">
                <a:solidFill>
                  <a:srgbClr val="000000"/>
                </a:solidFill>
                <a:latin typeface="微软雅黑" panose="020B0503020204020204" charset="-122"/>
                <a:ea typeface="微软雅黑" panose="020B0503020204020204" charset="-122"/>
                <a:cs typeface="微软雅黑" panose="020B0503020204020204" charset="-122"/>
              </a:rPr>
              <a:t>2</a:t>
            </a:r>
            <a:r>
              <a:rPr lang="zh-CN" sz="1800" b="0">
                <a:solidFill>
                  <a:srgbClr val="000000"/>
                </a:solidFill>
                <a:latin typeface="微软雅黑" panose="020B0503020204020204" charset="-122"/>
                <a:ea typeface="微软雅黑" panose="020B0503020204020204" charset="-122"/>
                <a:cs typeface="微软雅黑" panose="020B0503020204020204" charset="-122"/>
              </a:rPr>
              <a:t>）结论：大气压</a:t>
            </a:r>
            <a:r>
              <a:rPr lang="en-US" sz="1800" b="0">
                <a:solidFill>
                  <a:srgbClr val="000000"/>
                </a:solidFill>
                <a:latin typeface="微软雅黑" panose="020B0503020204020204" charset="-122"/>
                <a:ea typeface="微软雅黑" panose="020B0503020204020204" charset="-122"/>
                <a:cs typeface="微软雅黑" panose="020B0503020204020204" charset="-122"/>
              </a:rPr>
              <a:t>p</a:t>
            </a:r>
            <a:r>
              <a:rPr lang="en-US" sz="1800" b="0" baseline="-25000">
                <a:solidFill>
                  <a:srgbClr val="000000"/>
                </a:solidFill>
                <a:latin typeface="微软雅黑" panose="020B0503020204020204" charset="-122"/>
                <a:ea typeface="微软雅黑" panose="020B0503020204020204" charset="-122"/>
                <a:cs typeface="微软雅黑" panose="020B0503020204020204" charset="-122"/>
              </a:rPr>
              <a:t>0</a:t>
            </a:r>
            <a:r>
              <a:rPr lang="en-US" sz="1800" b="0">
                <a:solidFill>
                  <a:srgbClr val="000000"/>
                </a:solidFill>
                <a:latin typeface="微软雅黑" panose="020B0503020204020204" charset="-122"/>
                <a:ea typeface="微软雅黑" panose="020B0503020204020204" charset="-122"/>
                <a:cs typeface="微软雅黑" panose="020B0503020204020204" charset="-122"/>
              </a:rPr>
              <a:t>=760mmHg=76cmHg=1.01×10</a:t>
            </a:r>
            <a:r>
              <a:rPr lang="en-US" sz="1800" b="0" baseline="30000">
                <a:solidFill>
                  <a:srgbClr val="000000"/>
                </a:solidFill>
                <a:latin typeface="微软雅黑" panose="020B0503020204020204" charset="-122"/>
                <a:ea typeface="微软雅黑" panose="020B0503020204020204" charset="-122"/>
                <a:cs typeface="微软雅黑" panose="020B0503020204020204" charset="-122"/>
              </a:rPr>
              <a:t>5</a:t>
            </a:r>
            <a:r>
              <a:rPr lang="en-US" sz="1800" b="0">
                <a:solidFill>
                  <a:srgbClr val="000000"/>
                </a:solidFill>
                <a:latin typeface="微软雅黑" panose="020B0503020204020204" charset="-122"/>
                <a:ea typeface="微软雅黑" panose="020B0503020204020204" charset="-122"/>
                <a:cs typeface="微软雅黑" panose="020B0503020204020204" charset="-122"/>
              </a:rPr>
              <a:t>Pa</a:t>
            </a:r>
            <a:r>
              <a:rPr lang="zh-CN" sz="1800" b="0">
                <a:solidFill>
                  <a:srgbClr val="000000"/>
                </a:solidFill>
                <a:latin typeface="微软雅黑" panose="020B0503020204020204" charset="-122"/>
                <a:ea typeface="微软雅黑" panose="020B0503020204020204" charset="-122"/>
                <a:cs typeface="微软雅黑" panose="020B0503020204020204" charset="-122"/>
              </a:rPr>
              <a:t>(其值随着外界大气压的变化而变化)。</a:t>
            </a:r>
          </a:p>
          <a:p>
            <a:pPr marL="0" indent="0" algn="l" eaLnBrk="1" fontAlgn="auto" latinLnBrk="0" hangingPunct="1">
              <a:lnSpc>
                <a:spcPct val="150000"/>
              </a:lnSpc>
            </a:pPr>
            <a:r>
              <a:rPr lang="zh-CN" sz="1800" b="0">
                <a:solidFill>
                  <a:srgbClr val="000000"/>
                </a:solidFill>
                <a:latin typeface="微软雅黑" panose="020B0503020204020204" charset="-122"/>
                <a:ea typeface="微软雅黑" panose="020B0503020204020204" charset="-122"/>
                <a:cs typeface="微软雅黑" panose="020B0503020204020204" charset="-122"/>
              </a:rPr>
              <a:t>4.标准大气压：支持76cm水银柱的大气压叫标准大气压。</a:t>
            </a:r>
          </a:p>
          <a:p>
            <a:pPr marL="0" indent="0" algn="l" eaLnBrk="1" fontAlgn="auto" latinLnBrk="0" hangingPunct="1">
              <a:lnSpc>
                <a:spcPct val="150000"/>
              </a:lnSpc>
            </a:pPr>
            <a:r>
              <a:rPr lang="en-US" sz="1800" b="0">
                <a:solidFill>
                  <a:srgbClr val="000000"/>
                </a:solidFill>
                <a:latin typeface="微软雅黑" panose="020B0503020204020204" charset="-122"/>
                <a:ea typeface="微软雅黑" panose="020B0503020204020204" charset="-122"/>
                <a:cs typeface="微软雅黑" panose="020B0503020204020204" charset="-122"/>
              </a:rPr>
              <a:t>1</a:t>
            </a:r>
            <a:r>
              <a:rPr lang="zh-CN" sz="1800" b="0">
                <a:solidFill>
                  <a:srgbClr val="000000"/>
                </a:solidFill>
                <a:latin typeface="微软雅黑" panose="020B0503020204020204" charset="-122"/>
                <a:ea typeface="微软雅黑" panose="020B0503020204020204" charset="-122"/>
                <a:cs typeface="微软雅黑" panose="020B0503020204020204" charset="-122"/>
              </a:rPr>
              <a:t>个标准大气压</a:t>
            </a:r>
            <a:r>
              <a:rPr lang="en-US" sz="1800" b="0">
                <a:solidFill>
                  <a:srgbClr val="000000"/>
                </a:solidFill>
                <a:latin typeface="微软雅黑" panose="020B0503020204020204" charset="-122"/>
                <a:ea typeface="微软雅黑" panose="020B0503020204020204" charset="-122"/>
                <a:cs typeface="微软雅黑" panose="020B0503020204020204" charset="-122"/>
              </a:rPr>
              <a:t>=760mmHg=76cmHg=1.01×10</a:t>
            </a:r>
            <a:r>
              <a:rPr lang="en-US" sz="1800" b="0" baseline="30000">
                <a:solidFill>
                  <a:srgbClr val="000000"/>
                </a:solidFill>
                <a:latin typeface="微软雅黑" panose="020B0503020204020204" charset="-122"/>
                <a:ea typeface="微软雅黑" panose="020B0503020204020204" charset="-122"/>
                <a:cs typeface="微软雅黑" panose="020B0503020204020204" charset="-122"/>
              </a:rPr>
              <a:t>5</a:t>
            </a:r>
            <a:r>
              <a:rPr lang="en-US" sz="1800" b="0">
                <a:solidFill>
                  <a:srgbClr val="000000"/>
                </a:solidFill>
                <a:latin typeface="微软雅黑" panose="020B0503020204020204" charset="-122"/>
                <a:ea typeface="微软雅黑" panose="020B0503020204020204" charset="-122"/>
                <a:cs typeface="微软雅黑" panose="020B0503020204020204" charset="-122"/>
              </a:rPr>
              <a:t>Pa</a:t>
            </a:r>
            <a:r>
              <a:rPr lang="zh-CN" sz="1800" b="0">
                <a:solidFill>
                  <a:srgbClr val="000000"/>
                </a:solidFill>
                <a:latin typeface="微软雅黑" panose="020B0503020204020204" charset="-122"/>
                <a:ea typeface="微软雅黑" panose="020B0503020204020204" charset="-122"/>
                <a:cs typeface="微软雅黑" panose="020B0503020204020204" charset="-122"/>
              </a:rPr>
              <a:t>。</a:t>
            </a:r>
          </a:p>
          <a:p>
            <a:pPr marL="0" indent="0" algn="l" eaLnBrk="1" fontAlgn="auto" latinLnBrk="0" hangingPunct="1">
              <a:lnSpc>
                <a:spcPct val="150000"/>
              </a:lnSpc>
            </a:pPr>
            <a:r>
              <a:rPr lang="en-US" sz="1800" b="0">
                <a:solidFill>
                  <a:srgbClr val="000000"/>
                </a:solidFill>
                <a:latin typeface="微软雅黑" panose="020B0503020204020204" charset="-122"/>
                <a:ea typeface="微软雅黑" panose="020B0503020204020204" charset="-122"/>
                <a:cs typeface="微软雅黑" panose="020B0503020204020204" charset="-122"/>
              </a:rPr>
              <a:t>5.</a:t>
            </a:r>
            <a:r>
              <a:rPr lang="zh-CN" sz="1800" b="0">
                <a:solidFill>
                  <a:srgbClr val="000000"/>
                </a:solidFill>
                <a:latin typeface="微软雅黑" panose="020B0503020204020204" charset="-122"/>
                <a:ea typeface="微软雅黑" panose="020B0503020204020204" charset="-122"/>
                <a:cs typeface="微软雅黑" panose="020B0503020204020204" charset="-122"/>
              </a:rPr>
              <a:t>大气压的特点：（</a:t>
            </a:r>
            <a:r>
              <a:rPr lang="en-US" sz="1800" b="0">
                <a:solidFill>
                  <a:srgbClr val="000000"/>
                </a:solidFill>
                <a:latin typeface="微软雅黑" panose="020B0503020204020204" charset="-122"/>
                <a:ea typeface="微软雅黑" panose="020B0503020204020204" charset="-122"/>
                <a:cs typeface="微软雅黑" panose="020B0503020204020204" charset="-122"/>
              </a:rPr>
              <a:t>1</a:t>
            </a:r>
            <a:r>
              <a:rPr lang="zh-CN" sz="1800" b="0">
                <a:solidFill>
                  <a:srgbClr val="000000"/>
                </a:solidFill>
                <a:latin typeface="微软雅黑" panose="020B0503020204020204" charset="-122"/>
                <a:ea typeface="微软雅黑" panose="020B0503020204020204" charset="-122"/>
                <a:cs typeface="微软雅黑" panose="020B0503020204020204" charset="-122"/>
              </a:rPr>
              <a:t>）空气内部向</a:t>
            </a:r>
            <a:r>
              <a:rPr lang="zh-CN" sz="1800" b="0" u="sng">
                <a:solidFill>
                  <a:srgbClr val="FF0000"/>
                </a:solidFill>
                <a:uFill>
                  <a:solidFill>
                    <a:srgbClr val="000000"/>
                  </a:solidFill>
                </a:uFill>
                <a:latin typeface="微软雅黑" panose="020B0503020204020204" charset="-122"/>
                <a:ea typeface="微软雅黑" panose="020B0503020204020204" charset="-122"/>
                <a:cs typeface="微软雅黑" panose="020B0503020204020204" charset="-122"/>
              </a:rPr>
              <a:t>各个方向</a:t>
            </a:r>
            <a:r>
              <a:rPr lang="zh-CN" sz="1800" b="0">
                <a:solidFill>
                  <a:srgbClr val="000000"/>
                </a:solidFill>
                <a:latin typeface="微软雅黑" panose="020B0503020204020204" charset="-122"/>
                <a:ea typeface="微软雅黑" panose="020B0503020204020204" charset="-122"/>
                <a:cs typeface="微软雅黑" panose="020B0503020204020204" charset="-122"/>
              </a:rPr>
              <a:t>都有压强，且空气中某点向各个方向的大气压强都</a:t>
            </a:r>
            <a:r>
              <a:rPr lang="zh-CN" sz="1800" b="0" u="sng">
                <a:solidFill>
                  <a:srgbClr val="FF0000"/>
                </a:solidFill>
                <a:uFill>
                  <a:solidFill>
                    <a:srgbClr val="000000"/>
                  </a:solidFill>
                </a:uFill>
                <a:latin typeface="微软雅黑" panose="020B0503020204020204" charset="-122"/>
                <a:ea typeface="微软雅黑" panose="020B0503020204020204" charset="-122"/>
                <a:cs typeface="微软雅黑" panose="020B0503020204020204" charset="-122"/>
              </a:rPr>
              <a:t>相等</a:t>
            </a:r>
            <a:r>
              <a:rPr lang="zh-CN" sz="1800" b="0">
                <a:solidFill>
                  <a:srgbClr val="000000"/>
                </a:solidFill>
                <a:latin typeface="微软雅黑" panose="020B0503020204020204" charset="-122"/>
                <a:ea typeface="微软雅黑" panose="020B0503020204020204" charset="-122"/>
                <a:cs typeface="微软雅黑" panose="020B0503020204020204" charset="-122"/>
              </a:rPr>
              <a:t>。</a:t>
            </a:r>
          </a:p>
          <a:p>
            <a:pPr marL="0" indent="0" algn="l" eaLnBrk="1" fontAlgn="auto" latinLnBrk="0" hangingPunct="1">
              <a:lnSpc>
                <a:spcPct val="150000"/>
              </a:lnSpc>
            </a:pPr>
            <a:r>
              <a:rPr lang="zh-CN" sz="1800" b="0">
                <a:solidFill>
                  <a:srgbClr val="000000"/>
                </a:solidFill>
                <a:latin typeface="微软雅黑" panose="020B0503020204020204" charset="-122"/>
                <a:ea typeface="微软雅黑" panose="020B0503020204020204" charset="-122"/>
                <a:cs typeface="微软雅黑" panose="020B0503020204020204" charset="-122"/>
              </a:rPr>
              <a:t>（</a:t>
            </a:r>
            <a:r>
              <a:rPr lang="en-US" sz="1800" b="0">
                <a:solidFill>
                  <a:srgbClr val="000000"/>
                </a:solidFill>
                <a:latin typeface="微软雅黑" panose="020B0503020204020204" charset="-122"/>
                <a:ea typeface="微软雅黑" panose="020B0503020204020204" charset="-122"/>
                <a:cs typeface="微软雅黑" panose="020B0503020204020204" charset="-122"/>
              </a:rPr>
              <a:t>2</a:t>
            </a:r>
            <a:r>
              <a:rPr lang="zh-CN" sz="1800" b="0">
                <a:solidFill>
                  <a:srgbClr val="000000"/>
                </a:solidFill>
                <a:latin typeface="微软雅黑" panose="020B0503020204020204" charset="-122"/>
                <a:ea typeface="微软雅黑" panose="020B0503020204020204" charset="-122"/>
                <a:cs typeface="微软雅黑" panose="020B0503020204020204" charset="-122"/>
              </a:rPr>
              <a:t>）大气压随高度增加而</a:t>
            </a:r>
            <a:r>
              <a:rPr lang="zh-CN" sz="1800" b="0" u="sng">
                <a:solidFill>
                  <a:srgbClr val="FF0000"/>
                </a:solidFill>
                <a:uFill>
                  <a:solidFill>
                    <a:srgbClr val="000000"/>
                  </a:solidFill>
                </a:uFill>
                <a:latin typeface="微软雅黑" panose="020B0503020204020204" charset="-122"/>
                <a:ea typeface="微软雅黑" panose="020B0503020204020204" charset="-122"/>
                <a:cs typeface="微软雅黑" panose="020B0503020204020204" charset="-122"/>
              </a:rPr>
              <a:t>减小</a:t>
            </a:r>
            <a:r>
              <a:rPr lang="zh-CN" sz="1800" b="0">
                <a:solidFill>
                  <a:srgbClr val="000000"/>
                </a:solidFill>
                <a:latin typeface="微软雅黑" panose="020B0503020204020204" charset="-122"/>
                <a:ea typeface="微软雅黑" panose="020B0503020204020204" charset="-122"/>
                <a:cs typeface="微软雅黑" panose="020B0503020204020204" charset="-122"/>
              </a:rPr>
              <a:t>；且大气压的值与地点、天气、季节的变化有关。一般来说，晴天大气压比阴天高，冬天比夏天高。</a:t>
            </a:r>
          </a:p>
          <a:p>
            <a:pPr marL="0" indent="0" algn="l" eaLnBrk="1" fontAlgn="auto" latinLnBrk="0" hangingPunct="1">
              <a:lnSpc>
                <a:spcPct val="150000"/>
              </a:lnSpc>
            </a:pPr>
            <a:r>
              <a:rPr lang="zh-CN" sz="1800" b="0">
                <a:solidFill>
                  <a:srgbClr val="000000"/>
                </a:solidFill>
                <a:latin typeface="微软雅黑" panose="020B0503020204020204" charset="-122"/>
                <a:ea typeface="微软雅黑" panose="020B0503020204020204" charset="-122"/>
                <a:cs typeface="微软雅黑" panose="020B0503020204020204" charset="-122"/>
              </a:rPr>
              <a:t>（</a:t>
            </a:r>
            <a:r>
              <a:rPr lang="en-US" sz="1800" b="0">
                <a:solidFill>
                  <a:srgbClr val="000000"/>
                </a:solidFill>
                <a:latin typeface="微软雅黑" panose="020B0503020204020204" charset="-122"/>
                <a:ea typeface="微软雅黑" panose="020B0503020204020204" charset="-122"/>
                <a:cs typeface="微软雅黑" panose="020B0503020204020204" charset="-122"/>
              </a:rPr>
              <a:t>3</a:t>
            </a:r>
            <a:r>
              <a:rPr lang="zh-CN" sz="1800" b="0">
                <a:solidFill>
                  <a:srgbClr val="000000"/>
                </a:solidFill>
                <a:latin typeface="微软雅黑" panose="020B0503020204020204" charset="-122"/>
                <a:ea typeface="微软雅黑" panose="020B0503020204020204" charset="-122"/>
                <a:cs typeface="微软雅黑" panose="020B0503020204020204" charset="-122"/>
              </a:rPr>
              <a:t>）大气压变化规律：在海拔3000米以内，每上升10米，大气压大约降低</a:t>
            </a:r>
            <a:r>
              <a:rPr lang="en-US" sz="1800" b="0">
                <a:solidFill>
                  <a:srgbClr val="000000"/>
                </a:solidFill>
                <a:latin typeface="微软雅黑" panose="020B0503020204020204" charset="-122"/>
                <a:ea typeface="微软雅黑" panose="020B0503020204020204" charset="-122"/>
                <a:cs typeface="微软雅黑" panose="020B0503020204020204" charset="-122"/>
              </a:rPr>
              <a:t>100 Pa</a:t>
            </a:r>
            <a:r>
              <a:rPr lang="zh-CN" sz="1800" b="0">
                <a:solidFill>
                  <a:srgbClr val="000000"/>
                </a:solidFill>
                <a:latin typeface="微软雅黑" panose="020B0503020204020204" charset="-122"/>
                <a:ea typeface="微软雅黑" panose="020B0503020204020204" charset="-122"/>
                <a:cs typeface="微软雅黑" panose="020B0503020204020204" charset="-122"/>
              </a:rPr>
              <a:t>。</a:t>
            </a:r>
            <a:endParaRPr lang="zh-CN" altLang="en-US" sz="1800">
              <a:latin typeface="微软雅黑" panose="020B0503020204020204" charset="-122"/>
              <a:ea typeface="微软雅黑" panose="020B0503020204020204" charset="-122"/>
              <a:cs typeface="微软雅黑" panose="020B0503020204020204" charset="-122"/>
            </a:endParaRPr>
          </a:p>
        </p:txBody>
      </p:sp>
      <p:pic>
        <p:nvPicPr>
          <p:cNvPr id="3" name="图片 -2147482581" descr="图片1"/>
          <p:cNvPicPr>
            <a:picLocks noChangeAspect="1"/>
          </p:cNvPicPr>
          <p:nvPr/>
        </p:nvPicPr>
        <p:blipFill>
          <a:blip r:embed="rId2"/>
          <a:stretch>
            <a:fillRect/>
          </a:stretch>
        </p:blipFill>
        <p:spPr>
          <a:xfrm>
            <a:off x="1058545" y="105671"/>
            <a:ext cx="1234440" cy="730148"/>
          </a:xfrm>
          <a:prstGeom prst="rect">
            <a:avLst/>
          </a:prstGeom>
          <a:noFill/>
          <a:ln w="9525">
            <a:noFill/>
          </a:ln>
        </p:spPr>
      </p:pic>
    </p:spTree>
    <p:extLst>
      <p:ext uri="{BB962C8B-B14F-4D97-AF65-F5344CB8AC3E}">
        <p14:creationId xmlns:p14="http://schemas.microsoft.com/office/powerpoint/2010/main" val="2391721425"/>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7">
                                            <p:txEl>
                                              <p:pRg st="0" end="0"/>
                                            </p:txEl>
                                          </p:spTgt>
                                        </p:tgtEl>
                                        <p:attrNameLst>
                                          <p:attrName>style.visibility</p:attrName>
                                        </p:attrNameLst>
                                      </p:cBhvr>
                                      <p:to>
                                        <p:strVal val="visible"/>
                                      </p:to>
                                    </p:set>
                                    <p:animEffect transition="in" filter="checkerboard(across)">
                                      <p:cBhvr>
                                        <p:cTn id="7" dur="1000"/>
                                        <p:tgtEl>
                                          <p:spTgt spid="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5" presetClass="entr" presetSubtype="10" fill="hold" nodeType="clickEffect">
                                  <p:stCondLst>
                                    <p:cond delay="0"/>
                                  </p:stCondLst>
                                  <p:childTnLst>
                                    <p:set>
                                      <p:cBhvr>
                                        <p:cTn id="12" dur="1000" fill="hold">
                                          <p:stCondLst>
                                            <p:cond delay="0"/>
                                          </p:stCondLst>
                                        </p:cTn>
                                        <p:tgtEl>
                                          <p:spTgt spid="7">
                                            <p:txEl>
                                              <p:pRg st="1" end="1"/>
                                            </p:txEl>
                                          </p:spTgt>
                                        </p:tgtEl>
                                        <p:attrNameLst>
                                          <p:attrName>style.visibility</p:attrName>
                                        </p:attrNameLst>
                                      </p:cBhvr>
                                      <p:to>
                                        <p:strVal val="visible"/>
                                      </p:to>
                                    </p:set>
                                    <p:animEffect transition="in" filter="checkerboard(across)">
                                      <p:cBhvr>
                                        <p:cTn id="13" dur="1000"/>
                                        <p:tgtEl>
                                          <p:spTgt spid="7">
                                            <p:txEl>
                                              <p:pRg st="1" end="1"/>
                                            </p:txEl>
                                          </p:spTgt>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5" presetClass="entr" presetSubtype="10" fill="hold" nodeType="clickEffect">
                                  <p:stCondLst>
                                    <p:cond delay="0"/>
                                  </p:stCondLst>
                                  <p:childTnLst>
                                    <p:set>
                                      <p:cBhvr>
                                        <p:cTn id="18" dur="1000" fill="hold">
                                          <p:stCondLst>
                                            <p:cond delay="0"/>
                                          </p:stCondLst>
                                        </p:cTn>
                                        <p:tgtEl>
                                          <p:spTgt spid="7">
                                            <p:txEl>
                                              <p:pRg st="2" end="2"/>
                                            </p:txEl>
                                          </p:spTgt>
                                        </p:tgtEl>
                                        <p:attrNameLst>
                                          <p:attrName>style.visibility</p:attrName>
                                        </p:attrNameLst>
                                      </p:cBhvr>
                                      <p:to>
                                        <p:strVal val="visible"/>
                                      </p:to>
                                    </p:set>
                                    <p:animEffect transition="in" filter="checkerboard(across)">
                                      <p:cBhvr>
                                        <p:cTn id="19" dur="1000"/>
                                        <p:tgtEl>
                                          <p:spTgt spid="7">
                                            <p:txEl>
                                              <p:pRg st="2" end="2"/>
                                            </p:txEl>
                                          </p:spTgt>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5" presetClass="entr" presetSubtype="10" fill="hold" nodeType="clickEffect">
                                  <p:stCondLst>
                                    <p:cond delay="0"/>
                                  </p:stCondLst>
                                  <p:childTnLst>
                                    <p:set>
                                      <p:cBhvr>
                                        <p:cTn id="24" dur="1000" fill="hold">
                                          <p:stCondLst>
                                            <p:cond delay="0"/>
                                          </p:stCondLst>
                                        </p:cTn>
                                        <p:tgtEl>
                                          <p:spTgt spid="7">
                                            <p:txEl>
                                              <p:pRg st="3" end="3"/>
                                            </p:txEl>
                                          </p:spTgt>
                                        </p:tgtEl>
                                        <p:attrNameLst>
                                          <p:attrName>style.visibility</p:attrName>
                                        </p:attrNameLst>
                                      </p:cBhvr>
                                      <p:to>
                                        <p:strVal val="visible"/>
                                      </p:to>
                                    </p:set>
                                    <p:animEffect transition="in" filter="checkerboard(across)">
                                      <p:cBhvr>
                                        <p:cTn id="25" dur="1000"/>
                                        <p:tgtEl>
                                          <p:spTgt spid="7">
                                            <p:txEl>
                                              <p:pRg st="3" end="3"/>
                                            </p:txEl>
                                          </p:spTgt>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5" presetClass="entr" presetSubtype="10" fill="hold" nodeType="clickEffect">
                                  <p:stCondLst>
                                    <p:cond delay="0"/>
                                  </p:stCondLst>
                                  <p:childTnLst>
                                    <p:set>
                                      <p:cBhvr>
                                        <p:cTn id="30" dur="1000" fill="hold">
                                          <p:stCondLst>
                                            <p:cond delay="0"/>
                                          </p:stCondLst>
                                        </p:cTn>
                                        <p:tgtEl>
                                          <p:spTgt spid="7">
                                            <p:txEl>
                                              <p:pRg st="4" end="4"/>
                                            </p:txEl>
                                          </p:spTgt>
                                        </p:tgtEl>
                                        <p:attrNameLst>
                                          <p:attrName>style.visibility</p:attrName>
                                        </p:attrNameLst>
                                      </p:cBhvr>
                                      <p:to>
                                        <p:strVal val="visible"/>
                                      </p:to>
                                    </p:set>
                                    <p:animEffect transition="in" filter="checkerboard(across)">
                                      <p:cBhvr>
                                        <p:cTn id="31" dur="1000"/>
                                        <p:tgtEl>
                                          <p:spTgt spid="7">
                                            <p:txEl>
                                              <p:pRg st="4" end="4"/>
                                            </p:txEl>
                                          </p:spTgt>
                                        </p:tgtEl>
                                      </p:cBhvr>
                                    </p:animEffect>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5" presetClass="entr" presetSubtype="10" fill="hold" nodeType="clickEffect">
                                  <p:stCondLst>
                                    <p:cond delay="0"/>
                                  </p:stCondLst>
                                  <p:childTnLst>
                                    <p:set>
                                      <p:cBhvr>
                                        <p:cTn id="36" dur="1000" fill="hold">
                                          <p:stCondLst>
                                            <p:cond delay="0"/>
                                          </p:stCondLst>
                                        </p:cTn>
                                        <p:tgtEl>
                                          <p:spTgt spid="7">
                                            <p:txEl>
                                              <p:pRg st="5" end="5"/>
                                            </p:txEl>
                                          </p:spTgt>
                                        </p:tgtEl>
                                        <p:attrNameLst>
                                          <p:attrName>style.visibility</p:attrName>
                                        </p:attrNameLst>
                                      </p:cBhvr>
                                      <p:to>
                                        <p:strVal val="visible"/>
                                      </p:to>
                                    </p:set>
                                    <p:animEffect transition="in" filter="checkerboard(across)">
                                      <p:cBhvr>
                                        <p:cTn id="37" dur="1000"/>
                                        <p:tgtEl>
                                          <p:spTgt spid="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1</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2713990" y="466607"/>
            <a:ext cx="2284730" cy="369212"/>
          </a:xfrm>
          <a:prstGeom prst="rect">
            <a:avLst/>
          </a:prstGeom>
          <a:noFill/>
          <a:ln w="9525">
            <a:noFill/>
          </a:ln>
        </p:spPr>
        <p:txBody>
          <a:bodyPr wrap="square">
            <a:spAutoFit/>
          </a:bodyPr>
          <a:lstStyle/>
          <a:p>
            <a:pPr marL="0" indent="0" algn="l" eaLnBrk="1" fontAlgn="auto" latinLnBrk="0" hangingPunct="1"/>
            <a:r>
              <a:rPr lang="zh-CN" sz="1800" b="1">
                <a:solidFill>
                  <a:srgbClr val="0000FF"/>
                </a:solidFill>
                <a:latin typeface="微软雅黑" panose="020B0503020204020204" charset="-122"/>
                <a:ea typeface="微软雅黑" panose="020B0503020204020204" charset="-122"/>
              </a:rPr>
              <a:t>知识点三、大气压强</a:t>
            </a:r>
            <a:endParaRPr lang="zh-CN" altLang="en-US" sz="1800" b="1">
              <a:solidFill>
                <a:srgbClr val="0000FF"/>
              </a:solidFill>
              <a:latin typeface="微软雅黑" panose="020B0503020204020204" charset="-122"/>
              <a:ea typeface="微软雅黑" panose="020B0503020204020204" charset="-122"/>
            </a:endParaRPr>
          </a:p>
        </p:txBody>
      </p:sp>
      <p:sp>
        <p:nvSpPr>
          <p:cNvPr id="3" name="文本框 2"/>
          <p:cNvSpPr txBox="1"/>
          <p:nvPr/>
        </p:nvSpPr>
        <p:spPr>
          <a:xfrm>
            <a:off x="327025" y="1000691"/>
            <a:ext cx="8713470" cy="1757575"/>
          </a:xfrm>
          <a:prstGeom prst="rect">
            <a:avLst/>
          </a:prstGeom>
          <a:noFill/>
          <a:ln w="9525">
            <a:noFill/>
          </a:ln>
        </p:spPr>
        <p:txBody>
          <a:bodyPr wrap="square">
            <a:spAutoFit/>
          </a:bodyPr>
          <a:lstStyle/>
          <a:p>
            <a:pPr marL="0" indent="0" algn="l" eaLnBrk="1" fontAlgn="auto" latinLnBrk="0" hangingPunct="1">
              <a:lnSpc>
                <a:spcPct val="150000"/>
              </a:lnSpc>
            </a:pPr>
            <a:r>
              <a:rPr lang="en-US" sz="1800" b="0">
                <a:solidFill>
                  <a:srgbClr val="000000"/>
                </a:solidFill>
                <a:latin typeface="微软雅黑" panose="020B0503020204020204" charset="-122"/>
                <a:ea typeface="微软雅黑" panose="020B0503020204020204" charset="-122"/>
                <a:cs typeface="微软雅黑" panose="020B0503020204020204" charset="-122"/>
              </a:rPr>
              <a:t>6.</a:t>
            </a:r>
            <a:r>
              <a:rPr lang="zh-CN" sz="1800" b="0">
                <a:solidFill>
                  <a:srgbClr val="000000"/>
                </a:solidFill>
                <a:latin typeface="微软雅黑" panose="020B0503020204020204" charset="-122"/>
                <a:ea typeface="微软雅黑" panose="020B0503020204020204" charset="-122"/>
                <a:cs typeface="微软雅黑" panose="020B0503020204020204" charset="-122"/>
              </a:rPr>
              <a:t>沸点与压强：一切液体的沸点，都是随气压减小而</a:t>
            </a:r>
            <a:r>
              <a:rPr lang="zh-CN" sz="1800" b="0" u="sng">
                <a:solidFill>
                  <a:srgbClr val="FF0000"/>
                </a:solidFill>
                <a:uFill>
                  <a:solidFill>
                    <a:srgbClr val="000000"/>
                  </a:solidFill>
                </a:uFill>
                <a:latin typeface="微软雅黑" panose="020B0503020204020204" charset="-122"/>
                <a:ea typeface="微软雅黑" panose="020B0503020204020204" charset="-122"/>
                <a:cs typeface="微软雅黑" panose="020B0503020204020204" charset="-122"/>
              </a:rPr>
              <a:t>降低</a:t>
            </a:r>
            <a:r>
              <a:rPr lang="zh-CN" sz="1800" b="0">
                <a:solidFill>
                  <a:srgbClr val="000000"/>
                </a:solidFill>
                <a:latin typeface="微软雅黑" panose="020B0503020204020204" charset="-122"/>
                <a:ea typeface="微软雅黑" panose="020B0503020204020204" charset="-122"/>
                <a:cs typeface="微软雅黑" panose="020B0503020204020204" charset="-122"/>
              </a:rPr>
              <a:t>（如在海拔高的山上煮饭，煮不熟）；随气压增大而</a:t>
            </a:r>
            <a:r>
              <a:rPr lang="zh-CN" sz="1800" b="0" u="sng">
                <a:solidFill>
                  <a:srgbClr val="FF0000"/>
                </a:solidFill>
                <a:uFill>
                  <a:solidFill>
                    <a:srgbClr val="000000"/>
                  </a:solidFill>
                </a:uFill>
                <a:latin typeface="微软雅黑" panose="020B0503020204020204" charset="-122"/>
                <a:ea typeface="微软雅黑" panose="020B0503020204020204" charset="-122"/>
                <a:cs typeface="微软雅黑" panose="020B0503020204020204" charset="-122"/>
              </a:rPr>
              <a:t>升高</a:t>
            </a:r>
            <a:r>
              <a:rPr lang="zh-CN" sz="1800" b="0">
                <a:solidFill>
                  <a:srgbClr val="000000"/>
                </a:solidFill>
                <a:latin typeface="微软雅黑" panose="020B0503020204020204" charset="-122"/>
                <a:ea typeface="微软雅黑" panose="020B0503020204020204" charset="-122"/>
                <a:cs typeface="微软雅黑" panose="020B0503020204020204" charset="-122"/>
              </a:rPr>
              <a:t>（如用高压锅煮饭快）。</a:t>
            </a:r>
          </a:p>
          <a:p>
            <a:pPr marL="0" indent="0" algn="l" eaLnBrk="1" fontAlgn="auto" latinLnBrk="0" hangingPunct="1">
              <a:lnSpc>
                <a:spcPct val="150000"/>
              </a:lnSpc>
            </a:pPr>
            <a:r>
              <a:rPr lang="en-US" sz="1800" b="0">
                <a:solidFill>
                  <a:srgbClr val="000000"/>
                </a:solidFill>
                <a:latin typeface="微软雅黑" panose="020B0503020204020204" charset="-122"/>
                <a:ea typeface="微软雅黑" panose="020B0503020204020204" charset="-122"/>
                <a:cs typeface="微软雅黑" panose="020B0503020204020204" charset="-122"/>
              </a:rPr>
              <a:t>7.</a:t>
            </a:r>
            <a:r>
              <a:rPr lang="zh-CN" sz="1800" b="0">
                <a:solidFill>
                  <a:srgbClr val="000000"/>
                </a:solidFill>
                <a:latin typeface="微软雅黑" panose="020B0503020204020204" charset="-122"/>
                <a:ea typeface="微软雅黑" panose="020B0503020204020204" charset="-122"/>
                <a:cs typeface="微软雅黑" panose="020B0503020204020204" charset="-122"/>
              </a:rPr>
              <a:t>体积与压强：质量一定的气体，温度不变时，气体的体积越小压强</a:t>
            </a:r>
            <a:r>
              <a:rPr lang="zh-CN" sz="1800" b="0" u="sng">
                <a:solidFill>
                  <a:srgbClr val="FF0000"/>
                </a:solidFill>
                <a:uFill>
                  <a:solidFill>
                    <a:srgbClr val="000000"/>
                  </a:solidFill>
                </a:uFill>
                <a:latin typeface="微软雅黑" panose="020B0503020204020204" charset="-122"/>
                <a:ea typeface="微软雅黑" panose="020B0503020204020204" charset="-122"/>
                <a:cs typeface="微软雅黑" panose="020B0503020204020204" charset="-122"/>
              </a:rPr>
              <a:t>越大</a:t>
            </a:r>
            <a:r>
              <a:rPr lang="zh-CN" sz="1800" b="0">
                <a:solidFill>
                  <a:srgbClr val="000000"/>
                </a:solidFill>
                <a:latin typeface="微软雅黑" panose="020B0503020204020204" charset="-122"/>
                <a:ea typeface="微软雅黑" panose="020B0503020204020204" charset="-122"/>
                <a:cs typeface="微软雅黑" panose="020B0503020204020204" charset="-122"/>
              </a:rPr>
              <a:t>；气体体积越大压强越小。</a:t>
            </a:r>
            <a:endParaRPr lang="zh-CN" altLang="en-US" sz="1800">
              <a:latin typeface="微软雅黑" panose="020B0503020204020204" charset="-122"/>
              <a:ea typeface="微软雅黑" panose="020B0503020204020204" charset="-122"/>
              <a:cs typeface="微软雅黑" panose="020B0503020204020204" charset="-122"/>
            </a:endParaRPr>
          </a:p>
        </p:txBody>
      </p:sp>
      <p:pic>
        <p:nvPicPr>
          <p:cNvPr id="4" name="图片 -2147482581" descr="图片1"/>
          <p:cNvPicPr>
            <a:picLocks noChangeAspect="1"/>
          </p:cNvPicPr>
          <p:nvPr/>
        </p:nvPicPr>
        <p:blipFill>
          <a:blip r:embed="rId2"/>
          <a:stretch>
            <a:fillRect/>
          </a:stretch>
        </p:blipFill>
        <p:spPr>
          <a:xfrm>
            <a:off x="1058545" y="105671"/>
            <a:ext cx="1234440" cy="730148"/>
          </a:xfrm>
          <a:prstGeom prst="rect">
            <a:avLst/>
          </a:prstGeom>
          <a:noFill/>
          <a:ln w="9525">
            <a:noFill/>
          </a:ln>
        </p:spPr>
      </p:pic>
    </p:spTree>
    <p:extLst>
      <p:ext uri="{BB962C8B-B14F-4D97-AF65-F5344CB8AC3E}">
        <p14:creationId xmlns:p14="http://schemas.microsoft.com/office/powerpoint/2010/main" val="335610207"/>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5" presetClass="entr" presetSubtype="10" fill="hold" nodeType="clickEffect">
                                  <p:stCondLst>
                                    <p:cond delay="0"/>
                                  </p:stCondLst>
                                  <p:childTnLst>
                                    <p:set>
                                      <p:cBhvr>
                                        <p:cTn id="12"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13" dur="1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1</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2713991" y="466607"/>
            <a:ext cx="3556635" cy="369212"/>
          </a:xfrm>
          <a:prstGeom prst="rect">
            <a:avLst/>
          </a:prstGeom>
          <a:noFill/>
          <a:ln w="9525">
            <a:noFill/>
          </a:ln>
        </p:spPr>
        <p:txBody>
          <a:bodyPr wrap="square">
            <a:spAutoFit/>
          </a:bodyPr>
          <a:lstStyle/>
          <a:p>
            <a:pPr marL="0" indent="0" algn="l" eaLnBrk="1" fontAlgn="auto" latinLnBrk="0" hangingPunct="1"/>
            <a:r>
              <a:rPr lang="zh-CN" sz="1800" b="1">
                <a:solidFill>
                  <a:srgbClr val="0000FF"/>
                </a:solidFill>
                <a:latin typeface="微软雅黑" panose="020B0503020204020204" charset="-122"/>
                <a:ea typeface="微软雅黑" panose="020B0503020204020204" charset="-122"/>
              </a:rPr>
              <a:t>知识点四、流体压强与流速关系</a:t>
            </a:r>
            <a:endParaRPr lang="zh-CN" altLang="en-US" sz="1800" b="1">
              <a:solidFill>
                <a:srgbClr val="0000FF"/>
              </a:solidFill>
              <a:latin typeface="微软雅黑" panose="020B0503020204020204" charset="-122"/>
              <a:ea typeface="微软雅黑" panose="020B0503020204020204" charset="-122"/>
            </a:endParaRPr>
          </a:p>
        </p:txBody>
      </p:sp>
      <p:sp>
        <p:nvSpPr>
          <p:cNvPr id="3" name="文本框 2"/>
          <p:cNvSpPr txBox="1"/>
          <p:nvPr/>
        </p:nvSpPr>
        <p:spPr>
          <a:xfrm>
            <a:off x="327025" y="1000691"/>
            <a:ext cx="8723630" cy="2590847"/>
          </a:xfrm>
          <a:prstGeom prst="rect">
            <a:avLst/>
          </a:prstGeom>
          <a:noFill/>
          <a:ln w="9525">
            <a:noFill/>
          </a:ln>
        </p:spPr>
        <p:txBody>
          <a:bodyPr wrap="square">
            <a:spAutoFit/>
          </a:bodyPr>
          <a:lstStyle/>
          <a:p>
            <a:pPr marL="0" indent="0" algn="l" eaLnBrk="1" fontAlgn="auto" latinLnBrk="0" hangingPunct="1">
              <a:lnSpc>
                <a:spcPct val="150000"/>
              </a:lnSpc>
            </a:pPr>
            <a:r>
              <a:rPr lang="zh-CN" sz="1800" b="0">
                <a:solidFill>
                  <a:srgbClr val="000000"/>
                </a:solidFill>
                <a:latin typeface="微软雅黑" panose="020B0503020204020204" charset="-122"/>
                <a:ea typeface="微软雅黑" panose="020B0503020204020204" charset="-122"/>
                <a:cs typeface="微软雅黑" panose="020B0503020204020204" charset="-122"/>
              </a:rPr>
              <a:t>1.流体：液体和气体。</a:t>
            </a:r>
          </a:p>
          <a:p>
            <a:pPr marL="0" indent="0" algn="l" eaLnBrk="1" fontAlgn="auto" latinLnBrk="0" hangingPunct="1">
              <a:lnSpc>
                <a:spcPct val="150000"/>
              </a:lnSpc>
            </a:pPr>
            <a:r>
              <a:rPr lang="en-US" sz="1800" b="0">
                <a:solidFill>
                  <a:srgbClr val="000000"/>
                </a:solidFill>
                <a:latin typeface="微软雅黑" panose="020B0503020204020204" charset="-122"/>
                <a:ea typeface="微软雅黑" panose="020B0503020204020204" charset="-122"/>
                <a:cs typeface="微软雅黑" panose="020B0503020204020204" charset="-122"/>
              </a:rPr>
              <a:t>2.</a:t>
            </a:r>
            <a:r>
              <a:rPr lang="zh-CN" sz="1800" b="0">
                <a:solidFill>
                  <a:srgbClr val="000000"/>
                </a:solidFill>
                <a:latin typeface="微软雅黑" panose="020B0503020204020204" charset="-122"/>
                <a:ea typeface="微软雅黑" panose="020B0503020204020204" charset="-122"/>
                <a:cs typeface="微软雅黑" panose="020B0503020204020204" charset="-122"/>
              </a:rPr>
              <a:t>液体压强与流速的关系：在气体和液体中，流速越大的位置压强</a:t>
            </a:r>
            <a:r>
              <a:rPr lang="zh-CN" sz="1800" b="0" u="sng">
                <a:solidFill>
                  <a:srgbClr val="FF0000"/>
                </a:solidFill>
                <a:uFill>
                  <a:solidFill>
                    <a:srgbClr val="000000"/>
                  </a:solidFill>
                </a:uFill>
                <a:latin typeface="微软雅黑" panose="020B0503020204020204" charset="-122"/>
                <a:ea typeface="微软雅黑" panose="020B0503020204020204" charset="-122"/>
                <a:cs typeface="微软雅黑" panose="020B0503020204020204" charset="-122"/>
              </a:rPr>
              <a:t>越小</a:t>
            </a:r>
            <a:r>
              <a:rPr lang="zh-CN" sz="1800" b="0">
                <a:solidFill>
                  <a:srgbClr val="000000"/>
                </a:solidFill>
                <a:latin typeface="微软雅黑" panose="020B0503020204020204" charset="-122"/>
                <a:ea typeface="微软雅黑" panose="020B0503020204020204" charset="-122"/>
                <a:cs typeface="微软雅黑" panose="020B0503020204020204" charset="-122"/>
              </a:rPr>
              <a:t>。</a:t>
            </a:r>
          </a:p>
          <a:p>
            <a:pPr marL="0" indent="0" algn="l" eaLnBrk="1" fontAlgn="auto" latinLnBrk="0" hangingPunct="1">
              <a:lnSpc>
                <a:spcPct val="150000"/>
              </a:lnSpc>
            </a:pPr>
            <a:r>
              <a:rPr lang="en-US" sz="1800" b="0">
                <a:solidFill>
                  <a:srgbClr val="000000"/>
                </a:solidFill>
                <a:latin typeface="微软雅黑" panose="020B0503020204020204" charset="-122"/>
                <a:ea typeface="微软雅黑" panose="020B0503020204020204" charset="-122"/>
                <a:cs typeface="微软雅黑" panose="020B0503020204020204" charset="-122"/>
              </a:rPr>
              <a:t>3</a:t>
            </a:r>
            <a:r>
              <a:rPr lang="zh-CN" sz="1800" b="0">
                <a:solidFill>
                  <a:srgbClr val="000000"/>
                </a:solidFill>
                <a:latin typeface="微软雅黑" panose="020B0503020204020204" charset="-122"/>
                <a:ea typeface="微软雅黑" panose="020B0503020204020204" charset="-122"/>
                <a:cs typeface="微软雅黑" panose="020B0503020204020204" charset="-122"/>
              </a:rPr>
              <a:t>.飞机的升力的产生：飞机的机翼通常都做成上面凸起、下面平直的形状。</a:t>
            </a:r>
          </a:p>
          <a:p>
            <a:pPr marL="0" indent="0" algn="l" eaLnBrk="1" fontAlgn="auto" latinLnBrk="0" hangingPunct="1">
              <a:lnSpc>
                <a:spcPct val="150000"/>
              </a:lnSpc>
            </a:pPr>
            <a:r>
              <a:rPr lang="en-US" sz="1800" b="0">
                <a:solidFill>
                  <a:srgbClr val="000000"/>
                </a:solidFill>
                <a:latin typeface="微软雅黑" panose="020B0503020204020204" charset="-122"/>
                <a:ea typeface="微软雅黑" panose="020B0503020204020204" charset="-122"/>
                <a:cs typeface="微软雅黑" panose="020B0503020204020204" charset="-122"/>
              </a:rPr>
              <a:t>4.</a:t>
            </a:r>
            <a:r>
              <a:rPr lang="zh-CN" sz="1800" b="0">
                <a:solidFill>
                  <a:srgbClr val="000000"/>
                </a:solidFill>
                <a:latin typeface="微软雅黑" panose="020B0503020204020204" charset="-122"/>
                <a:ea typeface="微软雅黑" panose="020B0503020204020204" charset="-122"/>
                <a:cs typeface="微软雅黑" panose="020B0503020204020204" charset="-122"/>
              </a:rPr>
              <a:t>当飞机在机场跑道上滑行时，流过机翼上方的空气速度</a:t>
            </a:r>
            <a:r>
              <a:rPr lang="zh-CN" sz="1800" b="0" u="sng">
                <a:solidFill>
                  <a:srgbClr val="FF0000"/>
                </a:solidFill>
                <a:uFill>
                  <a:solidFill>
                    <a:srgbClr val="000000"/>
                  </a:solidFill>
                </a:uFill>
                <a:latin typeface="微软雅黑" panose="020B0503020204020204" charset="-122"/>
                <a:ea typeface="微软雅黑" panose="020B0503020204020204" charset="-122"/>
                <a:cs typeface="微软雅黑" panose="020B0503020204020204" charset="-122"/>
              </a:rPr>
              <a:t>快</a:t>
            </a:r>
            <a:r>
              <a:rPr lang="zh-CN" sz="1800" b="0">
                <a:solidFill>
                  <a:srgbClr val="000000"/>
                </a:solidFill>
                <a:latin typeface="微软雅黑" panose="020B0503020204020204" charset="-122"/>
                <a:ea typeface="微软雅黑" panose="020B0503020204020204" charset="-122"/>
                <a:cs typeface="微软雅黑" panose="020B0503020204020204" charset="-122"/>
              </a:rPr>
              <a:t>、压强</a:t>
            </a:r>
            <a:r>
              <a:rPr lang="zh-CN" sz="1800" b="0" u="sng">
                <a:solidFill>
                  <a:srgbClr val="FF0000"/>
                </a:solidFill>
                <a:uFill>
                  <a:solidFill>
                    <a:srgbClr val="000000"/>
                  </a:solidFill>
                </a:uFill>
                <a:latin typeface="微软雅黑" panose="020B0503020204020204" charset="-122"/>
                <a:ea typeface="微软雅黑" panose="020B0503020204020204" charset="-122"/>
                <a:cs typeface="微软雅黑" panose="020B0503020204020204" charset="-122"/>
              </a:rPr>
              <a:t>小</a:t>
            </a:r>
            <a:r>
              <a:rPr lang="zh-CN" sz="1800" b="0">
                <a:solidFill>
                  <a:srgbClr val="000000"/>
                </a:solidFill>
                <a:latin typeface="微软雅黑" panose="020B0503020204020204" charset="-122"/>
                <a:ea typeface="微软雅黑" panose="020B0503020204020204" charset="-122"/>
                <a:cs typeface="微软雅黑" panose="020B0503020204020204" charset="-122"/>
              </a:rPr>
              <a:t>，流过机翼下方的空气速度慢、压强大。</a:t>
            </a:r>
          </a:p>
          <a:p>
            <a:pPr marL="0" indent="0" algn="l" eaLnBrk="1" fontAlgn="auto" latinLnBrk="0" hangingPunct="1">
              <a:lnSpc>
                <a:spcPct val="150000"/>
              </a:lnSpc>
            </a:pPr>
            <a:r>
              <a:rPr lang="en-US" sz="1800" b="0">
                <a:solidFill>
                  <a:srgbClr val="000000"/>
                </a:solidFill>
                <a:latin typeface="微软雅黑" panose="020B0503020204020204" charset="-122"/>
                <a:ea typeface="微软雅黑" panose="020B0503020204020204" charset="-122"/>
                <a:cs typeface="微软雅黑" panose="020B0503020204020204" charset="-122"/>
              </a:rPr>
              <a:t>5.</a:t>
            </a:r>
            <a:r>
              <a:rPr lang="zh-CN" sz="1800" b="0">
                <a:solidFill>
                  <a:srgbClr val="000000"/>
                </a:solidFill>
                <a:latin typeface="微软雅黑" panose="020B0503020204020204" charset="-122"/>
                <a:ea typeface="微软雅黑" panose="020B0503020204020204" charset="-122"/>
                <a:cs typeface="微软雅黑" panose="020B0503020204020204" charset="-122"/>
              </a:rPr>
              <a:t>机翼上下方所受的压力差形成向上的</a:t>
            </a:r>
            <a:r>
              <a:rPr lang="zh-CN" sz="1800" b="0" u="sng">
                <a:solidFill>
                  <a:srgbClr val="FF0000"/>
                </a:solidFill>
                <a:uFill>
                  <a:solidFill>
                    <a:srgbClr val="000000"/>
                  </a:solidFill>
                </a:uFill>
                <a:latin typeface="微软雅黑" panose="020B0503020204020204" charset="-122"/>
                <a:ea typeface="微软雅黑" panose="020B0503020204020204" charset="-122"/>
                <a:cs typeface="微软雅黑" panose="020B0503020204020204" charset="-122"/>
              </a:rPr>
              <a:t>升力</a:t>
            </a:r>
            <a:r>
              <a:rPr lang="zh-CN" sz="1800" b="0">
                <a:solidFill>
                  <a:srgbClr val="000000"/>
                </a:solidFill>
                <a:latin typeface="微软雅黑" panose="020B0503020204020204" charset="-122"/>
                <a:ea typeface="微软雅黑" panose="020B0503020204020204" charset="-122"/>
                <a:cs typeface="微软雅黑" panose="020B0503020204020204" charset="-122"/>
              </a:rPr>
              <a:t>。</a:t>
            </a:r>
            <a:endParaRPr lang="zh-CN" altLang="en-US" sz="1800">
              <a:latin typeface="微软雅黑" panose="020B0503020204020204" charset="-122"/>
              <a:ea typeface="微软雅黑" panose="020B0503020204020204" charset="-122"/>
              <a:cs typeface="微软雅黑" panose="020B0503020204020204" charset="-122"/>
            </a:endParaRPr>
          </a:p>
        </p:txBody>
      </p:sp>
      <p:pic>
        <p:nvPicPr>
          <p:cNvPr id="4" name="图片 -2147482581" descr="图片1"/>
          <p:cNvPicPr>
            <a:picLocks noChangeAspect="1"/>
          </p:cNvPicPr>
          <p:nvPr/>
        </p:nvPicPr>
        <p:blipFill>
          <a:blip r:embed="rId2"/>
          <a:stretch>
            <a:fillRect/>
          </a:stretch>
        </p:blipFill>
        <p:spPr>
          <a:xfrm>
            <a:off x="1058545" y="105671"/>
            <a:ext cx="1234440" cy="730148"/>
          </a:xfrm>
          <a:prstGeom prst="rect">
            <a:avLst/>
          </a:prstGeom>
          <a:noFill/>
          <a:ln w="9525">
            <a:noFill/>
          </a:ln>
        </p:spPr>
      </p:pic>
    </p:spTree>
    <p:extLst>
      <p:ext uri="{BB962C8B-B14F-4D97-AF65-F5344CB8AC3E}">
        <p14:creationId xmlns:p14="http://schemas.microsoft.com/office/powerpoint/2010/main" val="305492559"/>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5" presetClass="entr" presetSubtype="10" fill="hold" nodeType="clickEffect">
                                  <p:stCondLst>
                                    <p:cond delay="0"/>
                                  </p:stCondLst>
                                  <p:childTnLst>
                                    <p:set>
                                      <p:cBhvr>
                                        <p:cTn id="12"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13" dur="1000"/>
                                        <p:tgtEl>
                                          <p:spTgt spid="3">
                                            <p:txEl>
                                              <p:pRg st="1" end="1"/>
                                            </p:txEl>
                                          </p:spTgt>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5" presetClass="entr" presetSubtype="10" fill="hold" nodeType="clickEffect">
                                  <p:stCondLst>
                                    <p:cond delay="0"/>
                                  </p:stCondLst>
                                  <p:childTnLst>
                                    <p:set>
                                      <p:cBhvr>
                                        <p:cTn id="18" dur="1000" fill="hold">
                                          <p:stCondLst>
                                            <p:cond delay="0"/>
                                          </p:stCondLst>
                                        </p:cTn>
                                        <p:tgtEl>
                                          <p:spTgt spid="3">
                                            <p:txEl>
                                              <p:pRg st="2" end="2"/>
                                            </p:txEl>
                                          </p:spTgt>
                                        </p:tgtEl>
                                        <p:attrNameLst>
                                          <p:attrName>style.visibility</p:attrName>
                                        </p:attrNameLst>
                                      </p:cBhvr>
                                      <p:to>
                                        <p:strVal val="visible"/>
                                      </p:to>
                                    </p:set>
                                    <p:animEffect transition="in" filter="checkerboard(across)">
                                      <p:cBhvr>
                                        <p:cTn id="19" dur="1000"/>
                                        <p:tgtEl>
                                          <p:spTgt spid="3">
                                            <p:txEl>
                                              <p:pRg st="2" end="2"/>
                                            </p:txEl>
                                          </p:spTgt>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5" presetClass="entr" presetSubtype="10" fill="hold" nodeType="clickEffect">
                                  <p:stCondLst>
                                    <p:cond delay="0"/>
                                  </p:stCondLst>
                                  <p:childTnLst>
                                    <p:set>
                                      <p:cBhvr>
                                        <p:cTn id="24" dur="1000" fill="hold">
                                          <p:stCondLst>
                                            <p:cond delay="0"/>
                                          </p:stCondLst>
                                        </p:cTn>
                                        <p:tgtEl>
                                          <p:spTgt spid="3">
                                            <p:txEl>
                                              <p:pRg st="3" end="3"/>
                                            </p:txEl>
                                          </p:spTgt>
                                        </p:tgtEl>
                                        <p:attrNameLst>
                                          <p:attrName>style.visibility</p:attrName>
                                        </p:attrNameLst>
                                      </p:cBhvr>
                                      <p:to>
                                        <p:strVal val="visible"/>
                                      </p:to>
                                    </p:set>
                                    <p:animEffect transition="in" filter="checkerboard(across)">
                                      <p:cBhvr>
                                        <p:cTn id="25" dur="1000"/>
                                        <p:tgtEl>
                                          <p:spTgt spid="3">
                                            <p:txEl>
                                              <p:pRg st="3" end="3"/>
                                            </p:txEl>
                                          </p:spTgt>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5" presetClass="entr" presetSubtype="10" fill="hold" nodeType="clickEffect">
                                  <p:stCondLst>
                                    <p:cond delay="0"/>
                                  </p:stCondLst>
                                  <p:childTnLst>
                                    <p:set>
                                      <p:cBhvr>
                                        <p:cTn id="30" dur="1000" fill="hold">
                                          <p:stCondLst>
                                            <p:cond delay="0"/>
                                          </p:stCondLst>
                                        </p:cTn>
                                        <p:tgtEl>
                                          <p:spTgt spid="3">
                                            <p:txEl>
                                              <p:pRg st="4" end="4"/>
                                            </p:txEl>
                                          </p:spTgt>
                                        </p:tgtEl>
                                        <p:attrNameLst>
                                          <p:attrName>style.visibility</p:attrName>
                                        </p:attrNameLst>
                                      </p:cBhvr>
                                      <p:to>
                                        <p:strVal val="visible"/>
                                      </p:to>
                                    </p:set>
                                    <p:animEffect transition="in" filter="checkerboard(across)">
                                      <p:cBhvr>
                                        <p:cTn id="31" dur="1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TotalTime>
  <Words>4809</Words>
  <Application>Microsoft Office PowerPoint</Application>
  <PresentationFormat>全屏显示(16:9)</PresentationFormat>
  <Paragraphs>291</Paragraphs>
  <Slides>41</Slides>
  <Notes>0</Notes>
  <HiddenSlides>0</HiddenSlides>
  <MMClips>0</MMClips>
  <ScaleCrop>false</ScaleCrop>
  <HeadingPairs>
    <vt:vector size="6" baseType="variant">
      <vt:variant>
        <vt:lpstr>主题</vt:lpstr>
      </vt:variant>
      <vt:variant>
        <vt:i4>1</vt:i4>
      </vt:variant>
      <vt:variant>
        <vt:lpstr>嵌入 OLE 服务器</vt:lpstr>
      </vt:variant>
      <vt:variant>
        <vt:i4>2</vt:i4>
      </vt:variant>
      <vt:variant>
        <vt:lpstr>幻灯片标题</vt:lpstr>
      </vt:variant>
      <vt:variant>
        <vt:i4>41</vt:i4>
      </vt:variant>
    </vt:vector>
  </HeadingPairs>
  <TitlesOfParts>
    <vt:vector size="44" baseType="lpstr">
      <vt:lpstr>Office 主题</vt:lpstr>
      <vt:lpstr>Equation.KSEE3</vt:lpstr>
      <vt:lpstr>Equation.DSMT4</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User</cp:lastModifiedBy>
  <cp:revision>2</cp:revision>
  <dcterms:created xsi:type="dcterms:W3CDTF">2021-01-09T09:18:34Z</dcterms:created>
  <dcterms:modified xsi:type="dcterms:W3CDTF">2021-01-09T09:41:11Z</dcterms:modified>
</cp:coreProperties>
</file>